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341" r:id="rId3"/>
    <p:sldId id="343" r:id="rId4"/>
    <p:sldId id="314" r:id="rId5"/>
    <p:sldId id="415" r:id="rId6"/>
    <p:sldId id="389" r:id="rId7"/>
    <p:sldId id="350" r:id="rId8"/>
    <p:sldId id="443" r:id="rId9"/>
    <p:sldId id="444" r:id="rId10"/>
    <p:sldId id="318" r:id="rId11"/>
    <p:sldId id="371" r:id="rId12"/>
    <p:sldId id="359" r:id="rId13"/>
    <p:sldId id="360" r:id="rId14"/>
    <p:sldId id="326" r:id="rId15"/>
    <p:sldId id="366" r:id="rId16"/>
    <p:sldId id="372" r:id="rId17"/>
    <p:sldId id="373" r:id="rId18"/>
    <p:sldId id="353" r:id="rId19"/>
    <p:sldId id="412" r:id="rId20"/>
    <p:sldId id="390" r:id="rId21"/>
    <p:sldId id="402" r:id="rId22"/>
    <p:sldId id="403" r:id="rId23"/>
    <p:sldId id="410" r:id="rId24"/>
    <p:sldId id="409" r:id="rId25"/>
    <p:sldId id="334" r:id="rId26"/>
    <p:sldId id="378" r:id="rId27"/>
    <p:sldId id="447" r:id="rId28"/>
    <p:sldId id="446" r:id="rId29"/>
    <p:sldId id="399" r:id="rId30"/>
    <p:sldId id="400" r:id="rId31"/>
    <p:sldId id="401" r:id="rId32"/>
    <p:sldId id="407" r:id="rId33"/>
  </p:sldIdLst>
  <p:sldSz cx="9144000" cy="6858000" type="screen4x3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5"/>
    <p:restoredTop sz="61137" autoAdjust="0"/>
  </p:normalViewPr>
  <p:slideViewPr>
    <p:cSldViewPr>
      <p:cViewPr varScale="1">
        <p:scale>
          <a:sx n="64" d="100"/>
          <a:sy n="64" d="100"/>
        </p:scale>
        <p:origin x="2760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70239-D8E3-0C49-89A4-54CD1E65991E}" type="doc">
      <dgm:prSet loTypeId="urn:microsoft.com/office/officeart/2005/8/layout/default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EFC70C-6BF4-DF48-B5DD-039B0E06E21F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 rtl="0"/>
          <a:r>
            <a:rPr lang="en-US" sz="2400" b="1" u="sng" dirty="0">
              <a:solidFill>
                <a:schemeClr val="bg1"/>
              </a:solidFill>
            </a:rPr>
            <a:t>Environment</a:t>
          </a:r>
          <a:r>
            <a:rPr lang="en-US" sz="2400" dirty="0">
              <a:solidFill>
                <a:schemeClr val="bg1"/>
              </a:solidFill>
            </a:rPr>
            <a:t>: The faster the environment changes, the more the structure must be flexible (i.e., decentralized authority)</a:t>
          </a:r>
        </a:p>
      </dgm:t>
    </dgm:pt>
    <dgm:pt modelId="{F201B354-127B-3E48-A35A-F383C3AE5A09}" type="parTrans" cxnId="{AE34147F-8080-EF40-83FC-19E07C3735A5}">
      <dgm:prSet/>
      <dgm:spPr/>
      <dgm:t>
        <a:bodyPr/>
        <a:lstStyle/>
        <a:p>
          <a:endParaRPr lang="en-US"/>
        </a:p>
      </dgm:t>
    </dgm:pt>
    <dgm:pt modelId="{859C6DEE-5CB3-AF4E-BDC3-65A04966E051}" type="sibTrans" cxnId="{AE34147F-8080-EF40-83FC-19E07C3735A5}">
      <dgm:prSet/>
      <dgm:spPr/>
      <dgm:t>
        <a:bodyPr/>
        <a:lstStyle/>
        <a:p>
          <a:endParaRPr lang="en-US"/>
        </a:p>
      </dgm:t>
    </dgm:pt>
    <dgm:pt modelId="{47D04DB9-4F8D-2445-91D6-3C17055DCED8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l" rtl="0"/>
          <a:r>
            <a:rPr lang="en-US" b="1" u="sng" dirty="0">
              <a:solidFill>
                <a:schemeClr val="bg1"/>
              </a:solidFill>
            </a:rPr>
            <a:t>Strategy &amp; Goals</a:t>
          </a:r>
          <a:r>
            <a:rPr lang="en-US" dirty="0">
              <a:solidFill>
                <a:schemeClr val="bg1"/>
              </a:solidFill>
            </a:rPr>
            <a:t>: Different strategies require the use of different structures. A differentiation strategy needs a flexible structure, low cost may need a more formal structure</a:t>
          </a:r>
        </a:p>
      </dgm:t>
    </dgm:pt>
    <dgm:pt modelId="{515EBFA3-F738-A24E-9FC0-830912EAC296}" type="parTrans" cxnId="{07ADF501-798F-7C41-B2B9-FB9846F2A7C7}">
      <dgm:prSet/>
      <dgm:spPr/>
      <dgm:t>
        <a:bodyPr/>
        <a:lstStyle/>
        <a:p>
          <a:endParaRPr lang="en-US"/>
        </a:p>
      </dgm:t>
    </dgm:pt>
    <dgm:pt modelId="{6E2D53E8-1EF8-9741-9B65-495FC92632BA}" type="sibTrans" cxnId="{07ADF501-798F-7C41-B2B9-FB9846F2A7C7}">
      <dgm:prSet/>
      <dgm:spPr/>
      <dgm:t>
        <a:bodyPr/>
        <a:lstStyle/>
        <a:p>
          <a:endParaRPr lang="en-US"/>
        </a:p>
      </dgm:t>
    </dgm:pt>
    <dgm:pt modelId="{4BBB7562-F63B-A84F-934A-2DFAA7C12309}">
      <dgm:prSet custT="1"/>
      <dgm:spPr>
        <a:solidFill>
          <a:schemeClr val="accent4">
            <a:lumMod val="75000"/>
          </a:schemeClr>
        </a:solidFill>
      </dgm:spPr>
      <dgm:t>
        <a:bodyPr/>
        <a:lstStyle/>
        <a:p>
          <a:pPr algn="l" rtl="0"/>
          <a:r>
            <a:rPr lang="en-US" sz="2400" b="1" u="sng" dirty="0">
              <a:solidFill>
                <a:schemeClr val="bg1"/>
              </a:solidFill>
            </a:rPr>
            <a:t>Skills of Human Capital: </a:t>
          </a:r>
          <a:r>
            <a:rPr lang="en-US" sz="2400" dirty="0">
              <a:solidFill>
                <a:schemeClr val="bg1"/>
              </a:solidFill>
            </a:rPr>
            <a:t>Highly skilled workers whose jobs require working in teams usually need a more flexible/adaptive structure</a:t>
          </a:r>
        </a:p>
      </dgm:t>
    </dgm:pt>
    <dgm:pt modelId="{1B2AA557-85E4-8A46-A628-85CE9AC1B19E}" type="parTrans" cxnId="{5AFB25C6-6A17-F346-9C46-F40DCA93D381}">
      <dgm:prSet/>
      <dgm:spPr/>
      <dgm:t>
        <a:bodyPr/>
        <a:lstStyle/>
        <a:p>
          <a:endParaRPr lang="en-US"/>
        </a:p>
      </dgm:t>
    </dgm:pt>
    <dgm:pt modelId="{FD44EA43-FA7E-C447-B60B-8620D5C87D55}" type="sibTrans" cxnId="{5AFB25C6-6A17-F346-9C46-F40DCA93D381}">
      <dgm:prSet/>
      <dgm:spPr/>
      <dgm:t>
        <a:bodyPr/>
        <a:lstStyle/>
        <a:p>
          <a:endParaRPr lang="en-US"/>
        </a:p>
      </dgm:t>
    </dgm:pt>
    <dgm:pt modelId="{8185BE89-BBA3-0349-BD19-A2C6304D6FCF}">
      <dgm:prSet/>
      <dgm:spPr>
        <a:solidFill>
          <a:schemeClr val="accent4">
            <a:lumMod val="75000"/>
          </a:schemeClr>
        </a:solidFill>
      </dgm:spPr>
      <dgm:t>
        <a:bodyPr/>
        <a:lstStyle/>
        <a:p>
          <a:pPr algn="l" rtl="0"/>
          <a:r>
            <a:rPr lang="en-US" altLang="zh-TW" b="1" u="sng" dirty="0">
              <a:solidFill>
                <a:schemeClr val="bg1"/>
              </a:solidFill>
              <a:ea typeface="新細明體" charset="0"/>
              <a:cs typeface="新細明體" charset="0"/>
            </a:rPr>
            <a:t>Complexity of Technology: </a:t>
          </a:r>
          <a:r>
            <a:rPr lang="en-US" altLang="zh-TW" dirty="0">
              <a:ea typeface="新細明體" charset="0"/>
              <a:cs typeface="新細明體" charset="0"/>
            </a:rPr>
            <a:t>The combination of skills, knowledge, tools, equipment, computers and machines used in the organization.</a:t>
          </a:r>
        </a:p>
        <a:p>
          <a:pPr algn="l" rtl="0"/>
          <a:r>
            <a:rPr lang="en-US" dirty="0"/>
            <a:t>Complex technology requires a flexible structure  (Small batch </a:t>
          </a:r>
          <a:r>
            <a:rPr lang="en-US" dirty="0" err="1"/>
            <a:t>vs</a:t>
          </a:r>
          <a:r>
            <a:rPr lang="en-US" dirty="0"/>
            <a:t> mass production) </a:t>
          </a:r>
        </a:p>
      </dgm:t>
    </dgm:pt>
    <dgm:pt modelId="{9DC1C9F0-B6A5-9248-98EB-DA1DE1615541}" type="parTrans" cxnId="{E05C1A4C-8B55-7A4F-99D9-3C015BEB00C5}">
      <dgm:prSet/>
      <dgm:spPr/>
      <dgm:t>
        <a:bodyPr/>
        <a:lstStyle/>
        <a:p>
          <a:endParaRPr lang="en-US"/>
        </a:p>
      </dgm:t>
    </dgm:pt>
    <dgm:pt modelId="{45DA7991-25B0-7746-A62D-1F2A16C59695}" type="sibTrans" cxnId="{E05C1A4C-8B55-7A4F-99D9-3C015BEB00C5}">
      <dgm:prSet/>
      <dgm:spPr/>
      <dgm:t>
        <a:bodyPr/>
        <a:lstStyle/>
        <a:p>
          <a:endParaRPr lang="en-US"/>
        </a:p>
      </dgm:t>
    </dgm:pt>
    <dgm:pt modelId="{42F5CE9B-C71B-3042-A295-C3FDA3B28BFF}" type="pres">
      <dgm:prSet presAssocID="{08270239-D8E3-0C49-89A4-54CD1E65991E}" presName="diagram" presStyleCnt="0">
        <dgm:presLayoutVars>
          <dgm:dir/>
          <dgm:resizeHandles val="exact"/>
        </dgm:presLayoutVars>
      </dgm:prSet>
      <dgm:spPr/>
    </dgm:pt>
    <dgm:pt modelId="{48C36B5A-477D-C745-B79E-AF63F4D11BF5}" type="pres">
      <dgm:prSet presAssocID="{A4EFC70C-6BF4-DF48-B5DD-039B0E06E21F}" presName="node" presStyleLbl="node1" presStyleIdx="0" presStyleCnt="4">
        <dgm:presLayoutVars>
          <dgm:bulletEnabled val="1"/>
        </dgm:presLayoutVars>
      </dgm:prSet>
      <dgm:spPr/>
    </dgm:pt>
    <dgm:pt modelId="{055C71DB-CB79-F14E-B992-BEA8D65550F7}" type="pres">
      <dgm:prSet presAssocID="{859C6DEE-5CB3-AF4E-BDC3-65A04966E051}" presName="sibTrans" presStyleCnt="0"/>
      <dgm:spPr/>
    </dgm:pt>
    <dgm:pt modelId="{AB30F7D8-ECF6-964C-A38A-130A091807AF}" type="pres">
      <dgm:prSet presAssocID="{47D04DB9-4F8D-2445-91D6-3C17055DCED8}" presName="node" presStyleLbl="node1" presStyleIdx="1" presStyleCnt="4" custLinFactX="-11484" custLinFactY="7348" custLinFactNeighborX="-100000" custLinFactNeighborY="100000">
        <dgm:presLayoutVars>
          <dgm:bulletEnabled val="1"/>
        </dgm:presLayoutVars>
      </dgm:prSet>
      <dgm:spPr/>
    </dgm:pt>
    <dgm:pt modelId="{12032F7A-90EE-F744-81CE-C11D1627182F}" type="pres">
      <dgm:prSet presAssocID="{6E2D53E8-1EF8-9741-9B65-495FC92632BA}" presName="sibTrans" presStyleCnt="0"/>
      <dgm:spPr/>
    </dgm:pt>
    <dgm:pt modelId="{85835730-777D-8E4B-B8E0-2E3D80ACAEC2}" type="pres">
      <dgm:prSet presAssocID="{4BBB7562-F63B-A84F-934A-2DFAA7C12309}" presName="node" presStyleLbl="node1" presStyleIdx="2" presStyleCnt="4" custLinFactX="12382" custLinFactNeighborX="100000" custLinFactNeighborY="-9319">
        <dgm:presLayoutVars>
          <dgm:bulletEnabled val="1"/>
        </dgm:presLayoutVars>
      </dgm:prSet>
      <dgm:spPr/>
    </dgm:pt>
    <dgm:pt modelId="{FD97730D-FF12-744F-A3D3-1A7E6C8D5B27}" type="pres">
      <dgm:prSet presAssocID="{FD44EA43-FA7E-C447-B60B-8620D5C87D55}" presName="sibTrans" presStyleCnt="0"/>
      <dgm:spPr/>
    </dgm:pt>
    <dgm:pt modelId="{D0AEE23D-058B-6F47-AE82-1E5D28991BC3}" type="pres">
      <dgm:prSet presAssocID="{8185BE89-BBA3-0349-BD19-A2C6304D6FCF}" presName="node" presStyleLbl="node1" presStyleIdx="3" presStyleCnt="4" custScaleX="108113" custLinFactY="-18805" custLinFactNeighborX="4572" custLinFactNeighborY="-100000">
        <dgm:presLayoutVars>
          <dgm:bulletEnabled val="1"/>
        </dgm:presLayoutVars>
      </dgm:prSet>
      <dgm:spPr/>
    </dgm:pt>
  </dgm:ptLst>
  <dgm:cxnLst>
    <dgm:cxn modelId="{07ADF501-798F-7C41-B2B9-FB9846F2A7C7}" srcId="{08270239-D8E3-0C49-89A4-54CD1E65991E}" destId="{47D04DB9-4F8D-2445-91D6-3C17055DCED8}" srcOrd="1" destOrd="0" parTransId="{515EBFA3-F738-A24E-9FC0-830912EAC296}" sibTransId="{6E2D53E8-1EF8-9741-9B65-495FC92632BA}"/>
    <dgm:cxn modelId="{E05C1A4C-8B55-7A4F-99D9-3C015BEB00C5}" srcId="{08270239-D8E3-0C49-89A4-54CD1E65991E}" destId="{8185BE89-BBA3-0349-BD19-A2C6304D6FCF}" srcOrd="3" destOrd="0" parTransId="{9DC1C9F0-B6A5-9248-98EB-DA1DE1615541}" sibTransId="{45DA7991-25B0-7746-A62D-1F2A16C59695}"/>
    <dgm:cxn modelId="{AE34147F-8080-EF40-83FC-19E07C3735A5}" srcId="{08270239-D8E3-0C49-89A4-54CD1E65991E}" destId="{A4EFC70C-6BF4-DF48-B5DD-039B0E06E21F}" srcOrd="0" destOrd="0" parTransId="{F201B354-127B-3E48-A35A-F383C3AE5A09}" sibTransId="{859C6DEE-5CB3-AF4E-BDC3-65A04966E051}"/>
    <dgm:cxn modelId="{97D3F294-A262-9440-BA5B-E0DA3C76AED0}" type="presOf" srcId="{08270239-D8E3-0C49-89A4-54CD1E65991E}" destId="{42F5CE9B-C71B-3042-A295-C3FDA3B28BFF}" srcOrd="0" destOrd="0" presId="urn:microsoft.com/office/officeart/2005/8/layout/default"/>
    <dgm:cxn modelId="{1196B79B-FA2C-F649-935F-AB46B0A4D294}" type="presOf" srcId="{4BBB7562-F63B-A84F-934A-2DFAA7C12309}" destId="{85835730-777D-8E4B-B8E0-2E3D80ACAEC2}" srcOrd="0" destOrd="0" presId="urn:microsoft.com/office/officeart/2005/8/layout/default"/>
    <dgm:cxn modelId="{5AFB25C6-6A17-F346-9C46-F40DCA93D381}" srcId="{08270239-D8E3-0C49-89A4-54CD1E65991E}" destId="{4BBB7562-F63B-A84F-934A-2DFAA7C12309}" srcOrd="2" destOrd="0" parTransId="{1B2AA557-85E4-8A46-A628-85CE9AC1B19E}" sibTransId="{FD44EA43-FA7E-C447-B60B-8620D5C87D55}"/>
    <dgm:cxn modelId="{FBA1DDC6-09BF-C34B-A0A5-3F63B13CA1E3}" type="presOf" srcId="{A4EFC70C-6BF4-DF48-B5DD-039B0E06E21F}" destId="{48C36B5A-477D-C745-B79E-AF63F4D11BF5}" srcOrd="0" destOrd="0" presId="urn:microsoft.com/office/officeart/2005/8/layout/default"/>
    <dgm:cxn modelId="{A338EFD7-23DC-0C41-92E0-872B313EBCFD}" type="presOf" srcId="{47D04DB9-4F8D-2445-91D6-3C17055DCED8}" destId="{AB30F7D8-ECF6-964C-A38A-130A091807AF}" srcOrd="0" destOrd="0" presId="urn:microsoft.com/office/officeart/2005/8/layout/default"/>
    <dgm:cxn modelId="{1A90DFF9-2293-4348-814A-CDAE8E58C74E}" type="presOf" srcId="{8185BE89-BBA3-0349-BD19-A2C6304D6FCF}" destId="{D0AEE23D-058B-6F47-AE82-1E5D28991BC3}" srcOrd="0" destOrd="0" presId="urn:microsoft.com/office/officeart/2005/8/layout/default"/>
    <dgm:cxn modelId="{2AA44F49-AF94-4843-98B8-C6BD6436611F}" type="presParOf" srcId="{42F5CE9B-C71B-3042-A295-C3FDA3B28BFF}" destId="{48C36B5A-477D-C745-B79E-AF63F4D11BF5}" srcOrd="0" destOrd="0" presId="urn:microsoft.com/office/officeart/2005/8/layout/default"/>
    <dgm:cxn modelId="{EDEC040A-874E-3242-AFAB-BF3F60AC3B6C}" type="presParOf" srcId="{42F5CE9B-C71B-3042-A295-C3FDA3B28BFF}" destId="{055C71DB-CB79-F14E-B992-BEA8D65550F7}" srcOrd="1" destOrd="0" presId="urn:microsoft.com/office/officeart/2005/8/layout/default"/>
    <dgm:cxn modelId="{D3B43E97-5F50-E444-9EB8-C795EA93ED6C}" type="presParOf" srcId="{42F5CE9B-C71B-3042-A295-C3FDA3B28BFF}" destId="{AB30F7D8-ECF6-964C-A38A-130A091807AF}" srcOrd="2" destOrd="0" presId="urn:microsoft.com/office/officeart/2005/8/layout/default"/>
    <dgm:cxn modelId="{E71A58C0-7950-F94A-805E-1C1E5D883645}" type="presParOf" srcId="{42F5CE9B-C71B-3042-A295-C3FDA3B28BFF}" destId="{12032F7A-90EE-F744-81CE-C11D1627182F}" srcOrd="3" destOrd="0" presId="urn:microsoft.com/office/officeart/2005/8/layout/default"/>
    <dgm:cxn modelId="{A25BBFD1-746C-2F4C-8AD5-47A660FCAAAE}" type="presParOf" srcId="{42F5CE9B-C71B-3042-A295-C3FDA3B28BFF}" destId="{85835730-777D-8E4B-B8E0-2E3D80ACAEC2}" srcOrd="4" destOrd="0" presId="urn:microsoft.com/office/officeart/2005/8/layout/default"/>
    <dgm:cxn modelId="{54998503-FF80-FC4E-A529-1B6804050843}" type="presParOf" srcId="{42F5CE9B-C71B-3042-A295-C3FDA3B28BFF}" destId="{FD97730D-FF12-744F-A3D3-1A7E6C8D5B27}" srcOrd="5" destOrd="0" presId="urn:microsoft.com/office/officeart/2005/8/layout/default"/>
    <dgm:cxn modelId="{217CB95D-FA61-DD48-8449-1FC7C9A799DC}" type="presParOf" srcId="{42F5CE9B-C71B-3042-A295-C3FDA3B28BFF}" destId="{D0AEE23D-058B-6F47-AE82-1E5D28991BC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C36B5A-477D-C745-B79E-AF63F4D11BF5}">
      <dsp:nvSpPr>
        <dsp:cNvPr id="0" name=""/>
        <dsp:cNvSpPr/>
      </dsp:nvSpPr>
      <dsp:spPr>
        <a:xfrm>
          <a:off x="242909" y="2440"/>
          <a:ext cx="3710334" cy="222620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bg1"/>
              </a:solidFill>
            </a:rPr>
            <a:t>Environment</a:t>
          </a:r>
          <a:r>
            <a:rPr lang="en-US" sz="2400" kern="1200" dirty="0">
              <a:solidFill>
                <a:schemeClr val="bg1"/>
              </a:solidFill>
            </a:rPr>
            <a:t>: The faster the environment changes, the more the structure must be flexible (i.e., decentralized authority)</a:t>
          </a:r>
        </a:p>
      </dsp:txBody>
      <dsp:txXfrm>
        <a:off x="242909" y="2440"/>
        <a:ext cx="3710334" cy="2226200"/>
      </dsp:txXfrm>
    </dsp:sp>
    <dsp:sp modelId="{AB30F7D8-ECF6-964C-A38A-130A091807AF}">
      <dsp:nvSpPr>
        <dsp:cNvPr id="0" name=""/>
        <dsp:cNvSpPr/>
      </dsp:nvSpPr>
      <dsp:spPr>
        <a:xfrm>
          <a:off x="187848" y="2392222"/>
          <a:ext cx="3710334" cy="222620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u="sng" kern="1200" dirty="0">
              <a:solidFill>
                <a:schemeClr val="bg1"/>
              </a:solidFill>
            </a:rPr>
            <a:t>Strategy &amp; Goals</a:t>
          </a:r>
          <a:r>
            <a:rPr lang="en-US" sz="2000" kern="1200" dirty="0">
              <a:solidFill>
                <a:schemeClr val="bg1"/>
              </a:solidFill>
            </a:rPr>
            <a:t>: Different strategies require the use of different structures. A differentiation strategy needs a flexible structure, low cost may need a more formal structure</a:t>
          </a:r>
        </a:p>
      </dsp:txBody>
      <dsp:txXfrm>
        <a:off x="187848" y="2392222"/>
        <a:ext cx="3710334" cy="2226200"/>
      </dsp:txXfrm>
    </dsp:sp>
    <dsp:sp modelId="{85835730-777D-8E4B-B8E0-2E3D80ACAEC2}">
      <dsp:nvSpPr>
        <dsp:cNvPr id="0" name=""/>
        <dsp:cNvSpPr/>
      </dsp:nvSpPr>
      <dsp:spPr>
        <a:xfrm>
          <a:off x="4262147" y="2392215"/>
          <a:ext cx="3710334" cy="222620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u="sng" kern="1200" dirty="0">
              <a:solidFill>
                <a:schemeClr val="bg1"/>
              </a:solidFill>
            </a:rPr>
            <a:t>Skills of Human Capital: </a:t>
          </a:r>
          <a:r>
            <a:rPr lang="en-US" sz="2400" kern="1200" dirty="0">
              <a:solidFill>
                <a:schemeClr val="bg1"/>
              </a:solidFill>
            </a:rPr>
            <a:t>Highly skilled workers whose jobs require working in teams usually need a more flexible/adaptive structure</a:t>
          </a:r>
        </a:p>
      </dsp:txBody>
      <dsp:txXfrm>
        <a:off x="4262147" y="2392215"/>
        <a:ext cx="3710334" cy="2226200"/>
      </dsp:txXfrm>
    </dsp:sp>
    <dsp:sp modelId="{D0AEE23D-058B-6F47-AE82-1E5D28991BC3}">
      <dsp:nvSpPr>
        <dsp:cNvPr id="0" name=""/>
        <dsp:cNvSpPr/>
      </dsp:nvSpPr>
      <dsp:spPr>
        <a:xfrm>
          <a:off x="4266167" y="0"/>
          <a:ext cx="4011353" cy="2226200"/>
        </a:xfrm>
        <a:prstGeom prst="rect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b="1" u="sng" kern="1200" dirty="0">
              <a:solidFill>
                <a:schemeClr val="bg1"/>
              </a:solidFill>
              <a:ea typeface="新細明體" charset="0"/>
              <a:cs typeface="新細明體" charset="0"/>
            </a:rPr>
            <a:t>Complexity of Technology: </a:t>
          </a:r>
          <a:r>
            <a:rPr lang="en-US" altLang="zh-TW" sz="2000" kern="1200" dirty="0">
              <a:ea typeface="新細明體" charset="0"/>
              <a:cs typeface="新細明體" charset="0"/>
            </a:rPr>
            <a:t>The combination of skills, knowledge, tools, equipment, computers and machines used in the organization.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Complex technology requires a flexible structure  (Small batch </a:t>
          </a:r>
          <a:r>
            <a:rPr lang="en-US" sz="2000" kern="1200" dirty="0" err="1"/>
            <a:t>vs</a:t>
          </a:r>
          <a:r>
            <a:rPr lang="en-US" sz="2000" kern="1200" dirty="0"/>
            <a:t> mass production) </a:t>
          </a:r>
        </a:p>
      </dsp:txBody>
      <dsp:txXfrm>
        <a:off x="4266167" y="0"/>
        <a:ext cx="4011353" cy="2226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6F418-C07F-9F45-92CC-50A92C4E4DFC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4E77B-31D3-1143-B738-D9891717C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077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C28C9-BA3C-2048-8AE7-90D40E7F6DC9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CA84D-2241-B34B-B9FE-B405BBE522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366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273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08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171450" indent="-171450">
              <a:buFontTx/>
              <a:buChar char="-"/>
            </a:pPr>
            <a:endParaRPr lang="en-US" sz="1100" baseline="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D8BDA5-7EE1-4779-865F-85214258D01C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dirty="0">
              <a:effectLst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08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 typeface="Arial"/>
              <a:buNone/>
            </a:pPr>
            <a:endParaRPr lang="en-US" sz="1100" dirty="0"/>
          </a:p>
          <a:p>
            <a:pPr marL="0" indent="0" eaLnBrk="1" hangingPunct="1">
              <a:spcBef>
                <a:spcPct val="0"/>
              </a:spcBef>
              <a:buFont typeface="Arial"/>
              <a:buNone/>
            </a:pPr>
            <a:endParaRPr lang="en-US" sz="1100" dirty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883" indent="-2857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897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056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14" indent="-22858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373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532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8691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5849" indent="-22858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8044D4-C62E-A947-8DC4-6AC038757101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40BF3-8822-6B44-8A8F-FEC2689181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7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40BF3-8822-6B44-8A8F-FEC268918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78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89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CA" sz="14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51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B95EA-271F-4DB4-90C9-7F6BB7E977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16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228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B95EA-271F-4DB4-90C9-7F6BB7E977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9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BB95EA-271F-4DB4-90C9-7F6BB7E977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1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8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85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fontAlgn="base"/>
            <a:endParaRPr lang="en-CA" sz="14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pPr marL="0" lv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458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40BF3-8822-6B44-8A8F-FEC2689181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437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5151636C-4B10-0E4F-AD56-19777E47623A}" type="slidenum">
              <a:rPr lang="en-US" sz="1200"/>
              <a:pPr eaLnBrk="1" hangingPunct="1"/>
              <a:t>26</a:t>
            </a:fld>
            <a:endParaRPr lang="en-US" sz="120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z="1000" dirty="0">
              <a:latin typeface="Times New Roman" charset="0"/>
            </a:endParaRPr>
          </a:p>
          <a:p>
            <a:pPr eaLnBrk="1" hangingPunct="1"/>
            <a:endParaRPr lang="en-US" sz="1000" b="1" dirty="0">
              <a:solidFill>
                <a:srgbClr val="000000"/>
              </a:solidFill>
              <a:latin typeface="Times New Roman" charset="0"/>
            </a:endParaRPr>
          </a:p>
          <a:p>
            <a:pPr eaLnBrk="1" hangingPunct="1"/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09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35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0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828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84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5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63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01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1C6353-AF05-F94B-A01E-11B3AAA066B8}" type="slidenum">
              <a:rPr lang="en-US"/>
              <a:pPr/>
              <a:t>6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US" sz="11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endParaRPr lang="en-CA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2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CA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CA84D-2241-B34B-B9FE-B405BBE522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69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eaLnBrk="1" hangingPunct="1">
              <a:spcBef>
                <a:spcPct val="0"/>
              </a:spcBef>
              <a:buFontTx/>
              <a:buChar char="-"/>
            </a:pPr>
            <a:endParaRPr lang="fr-CA" sz="1000" b="0" dirty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7219E8-576A-409E-99D8-7096C6A92CC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28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8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03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2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6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/>
          <p:cNvSpPr txBox="1">
            <a:spLocks/>
          </p:cNvSpPr>
          <p:nvPr userDrawn="1"/>
        </p:nvSpPr>
        <p:spPr>
          <a:xfrm>
            <a:off x="457200" y="1143000"/>
            <a:ext cx="8305800" cy="16002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  <a:defRPr lang="en-US" sz="3700" b="1" kern="12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Verdana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1143000"/>
            <a:ext cx="8229600" cy="1600200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and type the Course Title</a:t>
            </a:r>
            <a:br>
              <a:rPr lang="en-US" dirty="0"/>
            </a:br>
            <a:r>
              <a:rPr lang="en-US" dirty="0"/>
              <a:t>Course Number</a:t>
            </a:r>
            <a:br>
              <a:rPr lang="en-US" dirty="0"/>
            </a:br>
            <a:r>
              <a:rPr lang="en-US" dirty="0"/>
              <a:t>Session Title</a:t>
            </a:r>
            <a:br>
              <a:rPr lang="en-US" dirty="0"/>
            </a:br>
            <a:r>
              <a:rPr lang="en-US" dirty="0"/>
              <a:t>Instructor Name</a:t>
            </a:r>
          </a:p>
        </p:txBody>
      </p:sp>
    </p:spTree>
    <p:extLst>
      <p:ext uri="{BB962C8B-B14F-4D97-AF65-F5344CB8AC3E}">
        <p14:creationId xmlns:p14="http://schemas.microsoft.com/office/powerpoint/2010/main" val="2004971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6200" y="6400800"/>
            <a:ext cx="4267200" cy="3810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934200" y="6324600"/>
            <a:ext cx="2209800" cy="5334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Copyright Chantal Westgate Fall 2017</a:t>
            </a:r>
          </a:p>
        </p:txBody>
      </p:sp>
    </p:spTree>
    <p:extLst>
      <p:ext uri="{BB962C8B-B14F-4D97-AF65-F5344CB8AC3E}">
        <p14:creationId xmlns:p14="http://schemas.microsoft.com/office/powerpoint/2010/main" val="2128730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Objective_Sty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371600" cy="1189038"/>
          </a:xfrm>
        </p:spPr>
        <p:txBody>
          <a:bodyPr/>
          <a:lstStyle>
            <a:lvl1pPr>
              <a:defRPr sz="3600" b="1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1905000" y="228600"/>
            <a:ext cx="6781800" cy="1219200"/>
          </a:xfrm>
        </p:spPr>
        <p:txBody>
          <a:bodyPr/>
          <a:lstStyle>
            <a:lvl1pPr marL="0" indent="0"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2015 Nelson Education Limited.</a:t>
            </a: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15-</a:t>
            </a:r>
            <a:fld id="{BF056B50-3FB3-4683-ACAD-D77A2EB335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53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00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61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24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7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5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7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5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32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82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05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14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20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59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78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81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48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9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1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Chantal Westgate Fall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0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12E4C-12CA-44F2-831A-2843C3F4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5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7" r:id="rId14"/>
    <p:sldLayoutId id="2147483678" r:id="rId15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Chantal Westgate Fall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1A7A-9986-4EB5-BE14-24390A668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0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35496" y="2667000"/>
            <a:ext cx="7344816" cy="198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  <a:cs typeface="ＭＳ Ｐゴシック" charset="0"/>
              </a:rPr>
              <a:t>Chapter 12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  <a:cs typeface="ＭＳ Ｐゴシック" charset="0"/>
              </a:rPr>
              <a:t>Understanding</a:t>
            </a:r>
            <a:r>
              <a:rPr kumimoji="0" lang="en-US" sz="36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ＭＳ Ｐゴシック" charset="0"/>
                <a:cs typeface="ＭＳ Ｐゴシック" charset="0"/>
              </a:rPr>
              <a:t>Organizational Culture And </a:t>
            </a:r>
            <a:r>
              <a:rPr lang="en-US" sz="3700" dirty="0">
                <a:latin typeface="+mj-lt"/>
                <a:ea typeface="+mj-ea"/>
                <a:cs typeface="+mj-cs"/>
              </a:rPr>
              <a:t>Structure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700" dirty="0"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0D72A-2D24-8940-AE97-CCC124F0F270}"/>
              </a:ext>
            </a:extLst>
          </p:cNvPr>
          <p:cNvSpPr/>
          <p:nvPr/>
        </p:nvSpPr>
        <p:spPr>
          <a:xfrm>
            <a:off x="0" y="10668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b="1" dirty="0"/>
              <a:t>MGCR 222 - Introduction to Organizational Behaviour </a:t>
            </a:r>
            <a:endParaRPr lang="en-US" sz="3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660A0DC-CB56-C146-A9E1-0C346DBB9E4E}"/>
              </a:ext>
            </a:extLst>
          </p:cNvPr>
          <p:cNvSpPr txBox="1">
            <a:spLocks/>
          </p:cNvSpPr>
          <p:nvPr/>
        </p:nvSpPr>
        <p:spPr>
          <a:xfrm>
            <a:off x="2754086" y="4419600"/>
            <a:ext cx="6400800" cy="1752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Maya Sharma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5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Sustainable and Conventional Approaches to Culture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Conventional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Narrow Range Of Issues Being Considered</a:t>
            </a:r>
          </a:p>
          <a:p>
            <a:r>
              <a:rPr lang="en-US" dirty="0"/>
              <a:t>Self interests</a:t>
            </a:r>
          </a:p>
          <a:p>
            <a:r>
              <a:rPr lang="en-US" dirty="0"/>
              <a:t>Financial bottom line</a:t>
            </a:r>
          </a:p>
          <a:p>
            <a:r>
              <a:rPr lang="en-US" dirty="0"/>
              <a:t>Shareholders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Sustainable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Holistic Approach </a:t>
            </a:r>
          </a:p>
          <a:p>
            <a:pPr lvl="1"/>
            <a:r>
              <a:rPr lang="en-US" dirty="0"/>
              <a:t>Triple bottom line - financial, social, and ecological well-being, </a:t>
            </a:r>
          </a:p>
          <a:p>
            <a:pPr lvl="1"/>
            <a:r>
              <a:rPr lang="en-US" dirty="0"/>
              <a:t>Considering the interests of multiple stakeholders, and encouraging everyone to look out for others and not only for </a:t>
            </a:r>
            <a:r>
              <a:rPr lang="en-CA" dirty="0"/>
              <a:t>ourselves.</a:t>
            </a:r>
            <a:endParaRPr lang="en-US" dirty="0"/>
          </a:p>
          <a:p>
            <a:r>
              <a:rPr lang="en-US" dirty="0"/>
              <a:t>Ex: Southwest Airlines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CA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2173086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000" b="1" dirty="0"/>
              <a:t>Origins of Culture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"/>
                <a:cs typeface="Calibri"/>
              </a:rPr>
              <a:t>Founder</a:t>
            </a:r>
            <a:r>
              <a:rPr lang="en-CA" sz="2800" dirty="0">
                <a:latin typeface="Calibri"/>
                <a:cs typeface="Calibri"/>
              </a:rPr>
              <a:t>’</a:t>
            </a:r>
            <a:r>
              <a:rPr lang="en-US" sz="2800" b="1" dirty="0">
                <a:latin typeface="Calibri"/>
                <a:cs typeface="Calibri"/>
              </a:rPr>
              <a:t>s Values And Vision </a:t>
            </a:r>
            <a:r>
              <a:rPr lang="en-US" sz="2800" dirty="0">
                <a:latin typeface="Calibri"/>
                <a:cs typeface="Calibri"/>
              </a:rPr>
              <a:t>ex: Ben &amp; Jerry’s</a:t>
            </a:r>
          </a:p>
          <a:p>
            <a:r>
              <a:rPr lang="en-US" sz="2800" b="1" dirty="0">
                <a:latin typeface="Calibri"/>
                <a:cs typeface="Calibri"/>
              </a:rPr>
              <a:t>Shared Experiences And Success </a:t>
            </a:r>
            <a:r>
              <a:rPr lang="en-US" sz="2800" dirty="0">
                <a:latin typeface="Calibri"/>
                <a:cs typeface="Calibri"/>
              </a:rPr>
              <a:t>ex: Boeing</a:t>
            </a:r>
          </a:p>
          <a:p>
            <a:r>
              <a:rPr lang="en-US" sz="2800" b="1" dirty="0">
                <a:latin typeface="Calibri"/>
                <a:cs typeface="Calibri"/>
              </a:rPr>
              <a:t>Industry, National And Societal Culture</a:t>
            </a:r>
            <a:r>
              <a:rPr lang="en-US" sz="2800" dirty="0">
                <a:latin typeface="Calibri"/>
                <a:cs typeface="Calibri"/>
              </a:rPr>
              <a:t> ex: Southwest Airlines</a:t>
            </a:r>
          </a:p>
          <a:p>
            <a:pPr marL="0" indent="0" eaLnBrk="1" hangingPunct="1">
              <a:buNone/>
            </a:pPr>
            <a:endParaRPr lang="en-US" sz="2800" b="1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MGCR 222</a:t>
            </a:r>
          </a:p>
        </p:txBody>
      </p:sp>
    </p:spTree>
    <p:extLst>
      <p:ext uri="{BB962C8B-B14F-4D97-AF65-F5344CB8AC3E}">
        <p14:creationId xmlns:p14="http://schemas.microsoft.com/office/powerpoint/2010/main" val="1674947162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267200" y="6324600"/>
            <a:ext cx="3962400" cy="533400"/>
          </a:xfrm>
        </p:spPr>
        <p:txBody>
          <a:bodyPr/>
          <a:lstStyle/>
          <a:p>
            <a:r>
              <a:rPr lang="en-US" altLang="en-US" dirty="0"/>
              <a:t>MGCR 222 </a:t>
            </a:r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448476" y="154011"/>
            <a:ext cx="5181600" cy="1143000"/>
          </a:xfrm>
        </p:spPr>
        <p:txBody>
          <a:bodyPr/>
          <a:lstStyle/>
          <a:p>
            <a:r>
              <a:rPr lang="en-US" altLang="en-US" b="1" dirty="0"/>
              <a:t>Function of Founders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sz="half" idx="3"/>
          </p:nvPr>
        </p:nvSpPr>
        <p:spPr>
          <a:xfrm>
            <a:off x="4155690" y="1208629"/>
            <a:ext cx="4759710" cy="5039072"/>
          </a:xfrm>
        </p:spPr>
        <p:txBody>
          <a:bodyPr>
            <a:normAutofit/>
          </a:bodyPr>
          <a:lstStyle/>
          <a:p>
            <a:r>
              <a:rPr lang="en-US" altLang="en-US" sz="2400" b="1" dirty="0"/>
              <a:t>Role Models </a:t>
            </a:r>
            <a:r>
              <a:rPr lang="en-US" altLang="en-US" sz="2400" dirty="0"/>
              <a:t>Whose Values, Personality And Actions Reinforce Desired Organizational Culture </a:t>
            </a:r>
          </a:p>
          <a:p>
            <a:pPr>
              <a:spcBef>
                <a:spcPct val="40000"/>
              </a:spcBef>
            </a:pPr>
            <a:r>
              <a:rPr lang="en-US" sz="2400" dirty="0"/>
              <a:t>More likely to maintain long term profitability growth when Founder still involved</a:t>
            </a:r>
          </a:p>
          <a:p>
            <a:pPr lvl="1">
              <a:spcBef>
                <a:spcPct val="40000"/>
              </a:spcBef>
            </a:pPr>
            <a:r>
              <a:rPr lang="en-US" altLang="en-US" sz="2000" dirty="0"/>
              <a:t>Front line obsession</a:t>
            </a:r>
          </a:p>
          <a:p>
            <a:pPr lvl="1">
              <a:spcBef>
                <a:spcPct val="40000"/>
              </a:spcBef>
            </a:pPr>
            <a:r>
              <a:rPr lang="en-US" altLang="en-US" sz="2000" dirty="0"/>
              <a:t>Owner’s mindset</a:t>
            </a:r>
          </a:p>
        </p:txBody>
      </p:sp>
      <p:pic>
        <p:nvPicPr>
          <p:cNvPr id="161799" name="Picture 7" descr="Richard Brans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8741"/>
            <a:ext cx="1727200" cy="17907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2" y="3962400"/>
            <a:ext cx="2143676" cy="2096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252" y="1574800"/>
            <a:ext cx="1905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12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Subculture </a:t>
            </a:r>
          </a:p>
        </p:txBody>
      </p:sp>
      <p:sp>
        <p:nvSpPr>
          <p:cNvPr id="40962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417638"/>
            <a:ext cx="8229600" cy="4449762"/>
          </a:xfrm>
        </p:spPr>
        <p:txBody>
          <a:bodyPr/>
          <a:lstStyle/>
          <a:p>
            <a:r>
              <a:rPr lang="en-CA" sz="3200" dirty="0"/>
              <a:t>Culture created within a subset of employees</a:t>
            </a:r>
          </a:p>
          <a:p>
            <a:r>
              <a:rPr lang="en-CA" sz="3200" dirty="0"/>
              <a:t>Powerful norms</a:t>
            </a:r>
          </a:p>
          <a:p>
            <a:r>
              <a:rPr lang="en-CA" sz="3200" dirty="0"/>
              <a:t>Employee fit influences satisfaction</a:t>
            </a:r>
          </a:p>
          <a:p>
            <a:r>
              <a:rPr lang="en-CA" sz="3200" dirty="0"/>
              <a:t>Often function- based</a:t>
            </a:r>
          </a:p>
          <a:p>
            <a:pPr>
              <a:buFontTx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096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4096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pic>
        <p:nvPicPr>
          <p:cNvPr id="3074" name="Picture 2" descr="https://qph.fs.quoracdn.net/main-qimg-43dba7f85ab5adb135f2b41e338238fd">
            <a:extLst>
              <a:ext uri="{FF2B5EF4-FFF2-40B4-BE49-F238E27FC236}">
                <a16:creationId xmlns:a16="http://schemas.microsoft.com/office/drawing/2014/main" id="{A78A2C21-7E4A-6642-BE30-182F5EDAC05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640" y="4466280"/>
            <a:ext cx="3623331" cy="22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771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000" dirty="0">
                <a:latin typeface="Calibri" charset="0"/>
              </a:rPr>
              <a:t>How to Maintain an Organizational Culture</a:t>
            </a:r>
          </a:p>
        </p:txBody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11952" cy="4888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800" b="1" dirty="0">
              <a:latin typeface="Calibri" charset="0"/>
            </a:endParaRPr>
          </a:p>
          <a:p>
            <a:r>
              <a:rPr lang="en-US" sz="2800" b="1" dirty="0">
                <a:latin typeface="Calibri" charset="0"/>
              </a:rPr>
              <a:t>Recruitment and Selection</a:t>
            </a:r>
            <a:r>
              <a:rPr lang="en-US" sz="2800" dirty="0">
                <a:latin typeface="Calibri" charset="0"/>
              </a:rPr>
              <a:t>: attracting and selecting people  that support a value and cultural fit</a:t>
            </a:r>
          </a:p>
          <a:p>
            <a:r>
              <a:rPr lang="en-US" sz="2800" b="1" dirty="0">
                <a:latin typeface="Calibri" charset="0"/>
              </a:rPr>
              <a:t>Attrition: </a:t>
            </a:r>
            <a:r>
              <a:rPr lang="en-US" sz="2800" dirty="0">
                <a:latin typeface="Calibri" charset="0"/>
              </a:rPr>
              <a:t>Misfits will leave due to incompatibility issues and their side effects.</a:t>
            </a:r>
            <a:endParaRPr lang="en-US" altLang="ja-JP" sz="2800" dirty="0">
              <a:latin typeface="Calibri" charset="0"/>
            </a:endParaRPr>
          </a:p>
          <a:p>
            <a:r>
              <a:rPr lang="en-US" sz="2800" b="1" dirty="0">
                <a:latin typeface="Calibri" charset="0"/>
              </a:rPr>
              <a:t>Leadership Actions: </a:t>
            </a:r>
            <a:r>
              <a:rPr lang="en-US" sz="2800" dirty="0">
                <a:latin typeface="Calibri" charset="0"/>
              </a:rPr>
              <a:t>send signals about the norms and values</a:t>
            </a:r>
          </a:p>
          <a:p>
            <a:pPr>
              <a:buFont typeface="Arial"/>
              <a:buChar char="•"/>
            </a:pPr>
            <a:r>
              <a:rPr lang="en-US" sz="2800" b="1" dirty="0">
                <a:latin typeface="Calibri" charset="0"/>
              </a:rPr>
              <a:t>Socialization</a:t>
            </a:r>
            <a:r>
              <a:rPr lang="en-US" sz="2800" dirty="0">
                <a:latin typeface="Calibri" charset="0"/>
              </a:rPr>
              <a:t>: process through which new employees learn the attitudes, knowledge, skills, and behaviors required to function effectively within an organization.</a:t>
            </a:r>
          </a:p>
          <a:p>
            <a:pPr>
              <a:buFont typeface="Arial"/>
              <a:buChar char="•"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29415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Organizational Structure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pic>
        <p:nvPicPr>
          <p:cNvPr id="2050" name="Picture 2" descr="Image result for organizational structure">
            <a:extLst>
              <a:ext uri="{FF2B5EF4-FFF2-40B4-BE49-F238E27FC236}">
                <a16:creationId xmlns:a16="http://schemas.microsoft.com/office/drawing/2014/main" id="{14A59353-CA28-4547-9C54-5554E923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611336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2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Identify the four fundamentals of organizational structure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Understand the impact of office design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/>
              <a:t>Know the four types of departmentalization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</p:spTree>
    <p:extLst>
      <p:ext uri="{BB962C8B-B14F-4D97-AF65-F5344CB8AC3E}">
        <p14:creationId xmlns:p14="http://schemas.microsoft.com/office/powerpoint/2010/main" val="307469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8971"/>
            <a:ext cx="8515350" cy="951938"/>
          </a:xfrm>
        </p:spPr>
        <p:txBody>
          <a:bodyPr>
            <a:normAutofit/>
          </a:bodyPr>
          <a:lstStyle/>
          <a:p>
            <a:r>
              <a:rPr lang="en-CA" dirty="0"/>
              <a:t>Organizational Structure</a:t>
            </a:r>
          </a:p>
        </p:txBody>
      </p:sp>
      <p:sp>
        <p:nvSpPr>
          <p:cNvPr id="25602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030910"/>
            <a:ext cx="8229600" cy="5095254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Defines roles, tasks, functions, scope of authority and division of labour</a:t>
            </a:r>
          </a:p>
          <a:p>
            <a:r>
              <a:rPr lang="en-CA" dirty="0"/>
              <a:t>How does it affect employees?</a:t>
            </a:r>
          </a:p>
          <a:p>
            <a:pPr lvl="1"/>
            <a:r>
              <a:rPr lang="en-CA" dirty="0"/>
              <a:t> What people do</a:t>
            </a:r>
          </a:p>
          <a:p>
            <a:pPr lvl="1"/>
            <a:r>
              <a:rPr lang="en-CA" dirty="0"/>
              <a:t> What skills they need in their position</a:t>
            </a:r>
          </a:p>
          <a:p>
            <a:pPr lvl="1"/>
            <a:r>
              <a:rPr lang="en-CA" dirty="0"/>
              <a:t> With whom they interact</a:t>
            </a:r>
          </a:p>
          <a:p>
            <a:pPr lvl="1"/>
            <a:r>
              <a:rPr lang="en-CA" dirty="0"/>
              <a:t> What information they have access to</a:t>
            </a:r>
          </a:p>
          <a:p>
            <a:pPr lvl="1"/>
            <a:r>
              <a:rPr lang="en-CA" dirty="0"/>
              <a:t> Who they are accountable to</a:t>
            </a:r>
          </a:p>
          <a:p>
            <a:pPr lvl="0"/>
            <a:r>
              <a:rPr lang="en-US" dirty="0"/>
              <a:t>Is an artifact of culture that shapes experiences</a:t>
            </a:r>
          </a:p>
          <a:p>
            <a:pPr lvl="0"/>
            <a:r>
              <a:rPr lang="en-US" dirty="0"/>
              <a:t>Culture and structure influence each other</a:t>
            </a:r>
          </a:p>
          <a:p>
            <a:pPr lvl="1"/>
            <a:r>
              <a:rPr lang="en-US" dirty="0"/>
              <a:t>Structure is a framework for the culture to be implemented, while the culture dictates how the company should be structured. </a:t>
            </a:r>
          </a:p>
          <a:p>
            <a:pPr lvl="1"/>
            <a:endParaRPr lang="en-CA" dirty="0"/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25604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Four Fundamentals of Organizational Structure </a:t>
            </a:r>
            <a:br>
              <a:rPr lang="en-US" sz="4000" dirty="0"/>
            </a:b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Standardization versus Experimentation</a:t>
            </a:r>
          </a:p>
          <a:p>
            <a:endParaRPr lang="en-US" dirty="0"/>
          </a:p>
          <a:p>
            <a:r>
              <a:rPr lang="en-US" dirty="0"/>
              <a:t>Specialization versus Sensitization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Centralization versus </a:t>
            </a:r>
            <a:r>
              <a:rPr lang="en-US" dirty="0" err="1"/>
              <a:t>Dignification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Departmentalization versus Participation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2658013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28700"/>
            <a:ext cx="8686800" cy="454223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John Wiley &amp; Sons,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70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000" dirty="0"/>
              <a:t>Defining Organizational Culture and its importance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000" dirty="0"/>
              <a:t>Identify the three levels of culture and evaluate the roles they play in an organization</a:t>
            </a:r>
          </a:p>
          <a:p>
            <a:pPr marL="457200" indent="-457200">
              <a:lnSpc>
                <a:spcPct val="120000"/>
              </a:lnSpc>
              <a:buFontTx/>
              <a:buAutoNum type="arabicPeriod"/>
            </a:pPr>
            <a:r>
              <a:rPr lang="en-US" sz="2000" dirty="0"/>
              <a:t>Define the four functions of culture within an organization</a:t>
            </a:r>
          </a:p>
          <a:p>
            <a:pPr marL="457200" indent="-457200">
              <a:lnSpc>
                <a:spcPct val="120000"/>
              </a:lnSpc>
              <a:buFontTx/>
              <a:buAutoNum type="arabicPeriod"/>
            </a:pPr>
            <a:r>
              <a:rPr lang="en-US" sz="2000" dirty="0"/>
              <a:t>Discuss the origins of culture and the role of founders</a:t>
            </a:r>
          </a:p>
          <a:p>
            <a:pPr marL="457200" indent="-457200">
              <a:lnSpc>
                <a:spcPct val="120000"/>
              </a:lnSpc>
              <a:buFontTx/>
              <a:buAutoNum type="arabicPeriod"/>
            </a:pPr>
            <a:r>
              <a:rPr lang="en-US" sz="2000" dirty="0"/>
              <a:t>Identify how to maintain an organizational culture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625191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Four Types of Departmentalization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Functional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Specialization &amp; Economies of Scale</a:t>
            </a:r>
          </a:p>
          <a:p>
            <a:endParaRPr lang="en-US" dirty="0">
              <a:solidFill>
                <a:srgbClr val="FF6600"/>
              </a:solidFill>
            </a:endParaRPr>
          </a:p>
          <a:p>
            <a:r>
              <a:rPr lang="en-US" dirty="0"/>
              <a:t>Divisional</a:t>
            </a:r>
          </a:p>
          <a:p>
            <a:pPr lvl="1"/>
            <a:r>
              <a:rPr lang="en-US" dirty="0"/>
              <a:t>Product/Service/ Project</a:t>
            </a:r>
          </a:p>
          <a:p>
            <a:pPr lvl="1"/>
            <a:r>
              <a:rPr lang="en-US" dirty="0"/>
              <a:t>Region</a:t>
            </a:r>
          </a:p>
          <a:p>
            <a:pPr lvl="1"/>
            <a:r>
              <a:rPr lang="en-US" dirty="0"/>
              <a:t>Customer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Hybrid: 2 Types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Hybrid Functional &amp; divisional		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Matrix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Picture 4" descr="https://www.strategy-business.com/media/image/00207_thumb2_220x244.gi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52800"/>
            <a:ext cx="2794000" cy="309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617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88" y="228600"/>
            <a:ext cx="7416612" cy="6022646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2016 John Wiley &amp; Sons,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32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6"/>
            <a:ext cx="8229600" cy="1143000"/>
          </a:xfrm>
        </p:spPr>
        <p:txBody>
          <a:bodyPr/>
          <a:lstStyle/>
          <a:p>
            <a:r>
              <a:rPr lang="en-US" dirty="0"/>
              <a:t>Examples of Divisional Structures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Content Placeholder 4" descr="ttp://cdn.yourarticlelibrary.com/wp-content/uploads/2013/12/clip_image0083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538" r="-88538"/>
          <a:stretch>
            <a:fillRect/>
          </a:stretch>
        </p:blipFill>
        <p:spPr bwMode="auto">
          <a:xfrm>
            <a:off x="457200" y="914400"/>
            <a:ext cx="8686800" cy="5211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830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  <p:pic>
        <p:nvPicPr>
          <p:cNvPr id="5" name="Content Placeholder 4" descr="ttp://cdn.shareyouressays.com/wp-content/uploads/hindi/2fc80c84bb11_8EB1/clip_image002.jpg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" r="123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898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1143001" y="971550"/>
            <a:ext cx="6857999" cy="594122"/>
          </a:xfrm>
        </p:spPr>
        <p:txBody>
          <a:bodyPr>
            <a:normAutofit fontScale="90000"/>
          </a:bodyPr>
          <a:lstStyle/>
          <a:p>
            <a:r>
              <a:rPr lang="en-CA" dirty="0"/>
              <a:t>Matrix Structure</a:t>
            </a:r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pic>
        <p:nvPicPr>
          <p:cNvPr id="5126" name="Picture 6" descr="Image result for matrix structure">
            <a:extLst>
              <a:ext uri="{FF2B5EF4-FFF2-40B4-BE49-F238E27FC236}">
                <a16:creationId xmlns:a16="http://schemas.microsoft.com/office/drawing/2014/main" id="{B8B45801-87AE-3448-9B7C-627D896D8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1595438"/>
            <a:ext cx="428625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029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Contextual Variables Affecting Organizational Structure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81181"/>
              </p:ext>
            </p:extLst>
          </p:nvPr>
        </p:nvGraphicFramePr>
        <p:xfrm>
          <a:off x="457200" y="1417639"/>
          <a:ext cx="8277521" cy="482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127115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43409" y="244235"/>
            <a:ext cx="7745506" cy="85725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Structural Design Concepts</a:t>
            </a:r>
          </a:p>
        </p:txBody>
      </p:sp>
      <p:grpSp>
        <p:nvGrpSpPr>
          <p:cNvPr id="8195" name="Group 97"/>
          <p:cNvGrpSpPr>
            <a:grpSpLocks/>
          </p:cNvGrpSpPr>
          <p:nvPr/>
        </p:nvGrpSpPr>
        <p:grpSpPr bwMode="auto">
          <a:xfrm>
            <a:off x="1130062" y="2122728"/>
            <a:ext cx="6343650" cy="2686050"/>
            <a:chOff x="96" y="1008"/>
            <a:chExt cx="5328" cy="2256"/>
          </a:xfrm>
        </p:grpSpPr>
        <p:sp>
          <p:nvSpPr>
            <p:cNvPr id="8211" name="Rectangle 25"/>
            <p:cNvSpPr>
              <a:spLocks noChangeArrowheads="1"/>
            </p:cNvSpPr>
            <p:nvPr/>
          </p:nvSpPr>
          <p:spPr bwMode="auto">
            <a:xfrm>
              <a:off x="2592" y="1008"/>
              <a:ext cx="528" cy="336"/>
            </a:xfrm>
            <a:prstGeom prst="rect">
              <a:avLst/>
            </a:prstGeom>
            <a:solidFill>
              <a:srgbClr val="7030A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2" name="Rectangle 26"/>
            <p:cNvSpPr>
              <a:spLocks noChangeArrowheads="1"/>
            </p:cNvSpPr>
            <p:nvPr/>
          </p:nvSpPr>
          <p:spPr bwMode="auto">
            <a:xfrm>
              <a:off x="864" y="1680"/>
              <a:ext cx="528" cy="3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4" name="Rectangle 28"/>
            <p:cNvSpPr>
              <a:spLocks noChangeArrowheads="1"/>
            </p:cNvSpPr>
            <p:nvPr/>
          </p:nvSpPr>
          <p:spPr bwMode="auto">
            <a:xfrm>
              <a:off x="4200" y="1680"/>
              <a:ext cx="528" cy="33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5" name="Rectangle 29"/>
            <p:cNvSpPr>
              <a:spLocks noChangeArrowheads="1"/>
            </p:cNvSpPr>
            <p:nvPr/>
          </p:nvSpPr>
          <p:spPr bwMode="auto">
            <a:xfrm>
              <a:off x="192" y="2400"/>
              <a:ext cx="528" cy="33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6" name="Rectangle 30"/>
            <p:cNvSpPr>
              <a:spLocks noChangeArrowheads="1"/>
            </p:cNvSpPr>
            <p:nvPr/>
          </p:nvSpPr>
          <p:spPr bwMode="auto">
            <a:xfrm>
              <a:off x="864" y="2400"/>
              <a:ext cx="528" cy="336"/>
            </a:xfrm>
            <a:prstGeom prst="rect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18" name="Rectangle 35"/>
            <p:cNvSpPr>
              <a:spLocks noChangeArrowheads="1"/>
            </p:cNvSpPr>
            <p:nvPr/>
          </p:nvSpPr>
          <p:spPr bwMode="auto">
            <a:xfrm>
              <a:off x="2644" y="2336"/>
              <a:ext cx="528" cy="3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0" name="Rectangle 37"/>
            <p:cNvSpPr>
              <a:spLocks noChangeArrowheads="1"/>
            </p:cNvSpPr>
            <p:nvPr/>
          </p:nvSpPr>
          <p:spPr bwMode="auto">
            <a:xfrm>
              <a:off x="3552" y="2400"/>
              <a:ext cx="528" cy="3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1" name="Rectangle 38"/>
            <p:cNvSpPr>
              <a:spLocks noChangeArrowheads="1"/>
            </p:cNvSpPr>
            <p:nvPr/>
          </p:nvSpPr>
          <p:spPr bwMode="auto">
            <a:xfrm>
              <a:off x="4200" y="2400"/>
              <a:ext cx="528" cy="3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2" name="Rectangle 39"/>
            <p:cNvSpPr>
              <a:spLocks noChangeArrowheads="1"/>
            </p:cNvSpPr>
            <p:nvPr/>
          </p:nvSpPr>
          <p:spPr bwMode="auto">
            <a:xfrm>
              <a:off x="4896" y="2400"/>
              <a:ext cx="528" cy="3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3" name="Rectangle 41"/>
            <p:cNvSpPr>
              <a:spLocks noChangeArrowheads="1"/>
            </p:cNvSpPr>
            <p:nvPr/>
          </p:nvSpPr>
          <p:spPr bwMode="auto">
            <a:xfrm>
              <a:off x="96" y="3072"/>
              <a:ext cx="192" cy="192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4" name="Rectangle 42"/>
            <p:cNvSpPr>
              <a:spLocks noChangeArrowheads="1"/>
            </p:cNvSpPr>
            <p:nvPr/>
          </p:nvSpPr>
          <p:spPr bwMode="auto">
            <a:xfrm>
              <a:off x="336" y="3072"/>
              <a:ext cx="192" cy="192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5" name="Rectangle 43"/>
            <p:cNvSpPr>
              <a:spLocks noChangeArrowheads="1"/>
            </p:cNvSpPr>
            <p:nvPr/>
          </p:nvSpPr>
          <p:spPr bwMode="auto">
            <a:xfrm>
              <a:off x="576" y="3072"/>
              <a:ext cx="192" cy="192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6" name="Rectangle 44"/>
            <p:cNvSpPr>
              <a:spLocks noChangeArrowheads="1"/>
            </p:cNvSpPr>
            <p:nvPr/>
          </p:nvSpPr>
          <p:spPr bwMode="auto">
            <a:xfrm>
              <a:off x="1032" y="3072"/>
              <a:ext cx="192" cy="192"/>
            </a:xfrm>
            <a:prstGeom prst="rect">
              <a:avLst/>
            </a:prstGeom>
            <a:solidFill>
              <a:schemeClr val="accent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7" name="Rectangle 45"/>
            <p:cNvSpPr>
              <a:spLocks noChangeArrowheads="1"/>
            </p:cNvSpPr>
            <p:nvPr/>
          </p:nvSpPr>
          <p:spPr bwMode="auto">
            <a:xfrm>
              <a:off x="1536" y="3072"/>
              <a:ext cx="192" cy="1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8" name="Rectangle 46"/>
            <p:cNvSpPr>
              <a:spLocks noChangeArrowheads="1"/>
            </p:cNvSpPr>
            <p:nvPr/>
          </p:nvSpPr>
          <p:spPr bwMode="auto">
            <a:xfrm>
              <a:off x="1776" y="3072"/>
              <a:ext cx="192" cy="1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29" name="Rectangle 47"/>
            <p:cNvSpPr>
              <a:spLocks noChangeArrowheads="1"/>
            </p:cNvSpPr>
            <p:nvPr/>
          </p:nvSpPr>
          <p:spPr bwMode="auto">
            <a:xfrm>
              <a:off x="2016" y="3072"/>
              <a:ext cx="192" cy="1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0" name="Rectangle 48"/>
            <p:cNvSpPr>
              <a:spLocks noChangeArrowheads="1"/>
            </p:cNvSpPr>
            <p:nvPr/>
          </p:nvSpPr>
          <p:spPr bwMode="auto">
            <a:xfrm>
              <a:off x="2256" y="3072"/>
              <a:ext cx="192" cy="1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1" name="Rectangle 49"/>
            <p:cNvSpPr>
              <a:spLocks noChangeArrowheads="1"/>
            </p:cNvSpPr>
            <p:nvPr/>
          </p:nvSpPr>
          <p:spPr bwMode="auto">
            <a:xfrm>
              <a:off x="2496" y="3072"/>
              <a:ext cx="192" cy="19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5" name="Rectangle 53"/>
            <p:cNvSpPr>
              <a:spLocks noChangeArrowheads="1"/>
            </p:cNvSpPr>
            <p:nvPr/>
          </p:nvSpPr>
          <p:spPr bwMode="auto">
            <a:xfrm>
              <a:off x="4080" y="3072"/>
              <a:ext cx="192" cy="192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6" name="Rectangle 54"/>
            <p:cNvSpPr>
              <a:spLocks noChangeArrowheads="1"/>
            </p:cNvSpPr>
            <p:nvPr/>
          </p:nvSpPr>
          <p:spPr bwMode="auto">
            <a:xfrm>
              <a:off x="4320" y="3072"/>
              <a:ext cx="192" cy="192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7" name="Rectangle 55"/>
            <p:cNvSpPr>
              <a:spLocks noChangeArrowheads="1"/>
            </p:cNvSpPr>
            <p:nvPr/>
          </p:nvSpPr>
          <p:spPr bwMode="auto">
            <a:xfrm>
              <a:off x="4560" y="3072"/>
              <a:ext cx="192" cy="192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8" name="Rectangle 56"/>
            <p:cNvSpPr>
              <a:spLocks noChangeArrowheads="1"/>
            </p:cNvSpPr>
            <p:nvPr/>
          </p:nvSpPr>
          <p:spPr bwMode="auto">
            <a:xfrm>
              <a:off x="4800" y="3072"/>
              <a:ext cx="192" cy="192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8239" name="Line 57"/>
            <p:cNvSpPr>
              <a:spLocks noChangeShapeType="1"/>
            </p:cNvSpPr>
            <p:nvPr/>
          </p:nvSpPr>
          <p:spPr bwMode="auto">
            <a:xfrm>
              <a:off x="1104" y="1488"/>
              <a:ext cx="3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0" name="Line 58"/>
            <p:cNvSpPr>
              <a:spLocks noChangeShapeType="1"/>
            </p:cNvSpPr>
            <p:nvPr/>
          </p:nvSpPr>
          <p:spPr bwMode="auto">
            <a:xfrm flipH="1">
              <a:off x="2843" y="1335"/>
              <a:ext cx="1" cy="9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1" name="Line 59"/>
            <p:cNvSpPr>
              <a:spLocks noChangeShapeType="1"/>
            </p:cNvSpPr>
            <p:nvPr/>
          </p:nvSpPr>
          <p:spPr bwMode="auto">
            <a:xfrm>
              <a:off x="1104" y="14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2" name="Line 60"/>
            <p:cNvSpPr>
              <a:spLocks noChangeShapeType="1"/>
            </p:cNvSpPr>
            <p:nvPr/>
          </p:nvSpPr>
          <p:spPr bwMode="auto">
            <a:xfrm>
              <a:off x="4464" y="148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3" name="Line 61"/>
            <p:cNvSpPr>
              <a:spLocks noChangeShapeType="1"/>
            </p:cNvSpPr>
            <p:nvPr/>
          </p:nvSpPr>
          <p:spPr bwMode="auto">
            <a:xfrm>
              <a:off x="432" y="2208"/>
              <a:ext cx="6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4" name="Line 62"/>
            <p:cNvSpPr>
              <a:spLocks noChangeShapeType="1"/>
            </p:cNvSpPr>
            <p:nvPr/>
          </p:nvSpPr>
          <p:spPr bwMode="auto">
            <a:xfrm>
              <a:off x="432" y="22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6" name="Line 64"/>
            <p:cNvSpPr>
              <a:spLocks noChangeShapeType="1"/>
            </p:cNvSpPr>
            <p:nvPr/>
          </p:nvSpPr>
          <p:spPr bwMode="auto">
            <a:xfrm>
              <a:off x="1128" y="201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7" name="Line 65"/>
            <p:cNvSpPr>
              <a:spLocks noChangeShapeType="1"/>
            </p:cNvSpPr>
            <p:nvPr/>
          </p:nvSpPr>
          <p:spPr bwMode="auto">
            <a:xfrm>
              <a:off x="3768" y="2208"/>
              <a:ext cx="13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8" name="Line 66"/>
            <p:cNvSpPr>
              <a:spLocks noChangeShapeType="1"/>
            </p:cNvSpPr>
            <p:nvPr/>
          </p:nvSpPr>
          <p:spPr bwMode="auto">
            <a:xfrm>
              <a:off x="3768" y="22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49" name="Line 67"/>
            <p:cNvSpPr>
              <a:spLocks noChangeShapeType="1"/>
            </p:cNvSpPr>
            <p:nvPr/>
          </p:nvSpPr>
          <p:spPr bwMode="auto">
            <a:xfrm>
              <a:off x="5160" y="22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0" name="Line 68"/>
            <p:cNvSpPr>
              <a:spLocks noChangeShapeType="1"/>
            </p:cNvSpPr>
            <p:nvPr/>
          </p:nvSpPr>
          <p:spPr bwMode="auto">
            <a:xfrm>
              <a:off x="4464" y="2016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5" name="Line 73"/>
            <p:cNvSpPr>
              <a:spLocks noChangeShapeType="1"/>
            </p:cNvSpPr>
            <p:nvPr/>
          </p:nvSpPr>
          <p:spPr bwMode="auto">
            <a:xfrm>
              <a:off x="1632" y="292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6" name="Line 74"/>
            <p:cNvSpPr>
              <a:spLocks noChangeShapeType="1"/>
            </p:cNvSpPr>
            <p:nvPr/>
          </p:nvSpPr>
          <p:spPr bwMode="auto">
            <a:xfrm>
              <a:off x="163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7" name="Line 75"/>
            <p:cNvSpPr>
              <a:spLocks noChangeShapeType="1"/>
            </p:cNvSpPr>
            <p:nvPr/>
          </p:nvSpPr>
          <p:spPr bwMode="auto">
            <a:xfrm>
              <a:off x="187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8" name="Line 76"/>
            <p:cNvSpPr>
              <a:spLocks noChangeShapeType="1"/>
            </p:cNvSpPr>
            <p:nvPr/>
          </p:nvSpPr>
          <p:spPr bwMode="auto">
            <a:xfrm>
              <a:off x="211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59" name="Line 77"/>
            <p:cNvSpPr>
              <a:spLocks noChangeShapeType="1"/>
            </p:cNvSpPr>
            <p:nvPr/>
          </p:nvSpPr>
          <p:spPr bwMode="auto">
            <a:xfrm>
              <a:off x="235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0" name="Line 78"/>
            <p:cNvSpPr>
              <a:spLocks noChangeShapeType="1"/>
            </p:cNvSpPr>
            <p:nvPr/>
          </p:nvSpPr>
          <p:spPr bwMode="auto">
            <a:xfrm>
              <a:off x="259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4" name="Line 82"/>
            <p:cNvSpPr>
              <a:spLocks noChangeShapeType="1"/>
            </p:cNvSpPr>
            <p:nvPr/>
          </p:nvSpPr>
          <p:spPr bwMode="auto">
            <a:xfrm flipH="1">
              <a:off x="2496" y="2685"/>
              <a:ext cx="336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5" name="Line 83"/>
            <p:cNvSpPr>
              <a:spLocks noChangeShapeType="1"/>
            </p:cNvSpPr>
            <p:nvPr/>
          </p:nvSpPr>
          <p:spPr bwMode="auto">
            <a:xfrm>
              <a:off x="1128" y="273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6" name="Line 84"/>
            <p:cNvSpPr>
              <a:spLocks noChangeShapeType="1"/>
            </p:cNvSpPr>
            <p:nvPr/>
          </p:nvSpPr>
          <p:spPr bwMode="auto">
            <a:xfrm>
              <a:off x="192" y="292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7" name="Line 85"/>
            <p:cNvSpPr>
              <a:spLocks noChangeShapeType="1"/>
            </p:cNvSpPr>
            <p:nvPr/>
          </p:nvSpPr>
          <p:spPr bwMode="auto">
            <a:xfrm>
              <a:off x="19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8" name="Line 86"/>
            <p:cNvSpPr>
              <a:spLocks noChangeShapeType="1"/>
            </p:cNvSpPr>
            <p:nvPr/>
          </p:nvSpPr>
          <p:spPr bwMode="auto">
            <a:xfrm>
              <a:off x="672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69" name="Line 87"/>
            <p:cNvSpPr>
              <a:spLocks noChangeShapeType="1"/>
            </p:cNvSpPr>
            <p:nvPr/>
          </p:nvSpPr>
          <p:spPr bwMode="auto">
            <a:xfrm>
              <a:off x="432" y="2736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0" name="Line 88"/>
            <p:cNvSpPr>
              <a:spLocks noChangeShapeType="1"/>
            </p:cNvSpPr>
            <p:nvPr/>
          </p:nvSpPr>
          <p:spPr bwMode="auto">
            <a:xfrm>
              <a:off x="4176" y="292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1" name="Line 89"/>
            <p:cNvSpPr>
              <a:spLocks noChangeShapeType="1"/>
            </p:cNvSpPr>
            <p:nvPr/>
          </p:nvSpPr>
          <p:spPr bwMode="auto">
            <a:xfrm>
              <a:off x="4176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2" name="Line 90"/>
            <p:cNvSpPr>
              <a:spLocks noChangeShapeType="1"/>
            </p:cNvSpPr>
            <p:nvPr/>
          </p:nvSpPr>
          <p:spPr bwMode="auto">
            <a:xfrm>
              <a:off x="4896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3" name="Line 91"/>
            <p:cNvSpPr>
              <a:spLocks noChangeShapeType="1"/>
            </p:cNvSpPr>
            <p:nvPr/>
          </p:nvSpPr>
          <p:spPr bwMode="auto">
            <a:xfrm>
              <a:off x="4416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4" name="Line 92"/>
            <p:cNvSpPr>
              <a:spLocks noChangeShapeType="1"/>
            </p:cNvSpPr>
            <p:nvPr/>
          </p:nvSpPr>
          <p:spPr bwMode="auto">
            <a:xfrm>
              <a:off x="4656" y="2928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8275" name="Line 93"/>
            <p:cNvSpPr>
              <a:spLocks noChangeShapeType="1"/>
            </p:cNvSpPr>
            <p:nvPr/>
          </p:nvSpPr>
          <p:spPr bwMode="auto">
            <a:xfrm>
              <a:off x="4512" y="273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</p:grpSp>
      <p:grpSp>
        <p:nvGrpSpPr>
          <p:cNvPr id="3" name="Group 95"/>
          <p:cNvGrpSpPr>
            <a:grpSpLocks/>
          </p:cNvGrpSpPr>
          <p:nvPr/>
        </p:nvGrpSpPr>
        <p:grpSpPr bwMode="auto">
          <a:xfrm>
            <a:off x="3028950" y="4857746"/>
            <a:ext cx="2207420" cy="644128"/>
            <a:chOff x="1584" y="3360"/>
            <a:chExt cx="1854" cy="541"/>
          </a:xfrm>
        </p:grpSpPr>
        <p:sp>
          <p:nvSpPr>
            <p:cNvPr id="8209" name="Rectangle 5"/>
            <p:cNvSpPr>
              <a:spLocks noChangeArrowheads="1"/>
            </p:cNvSpPr>
            <p:nvPr/>
          </p:nvSpPr>
          <p:spPr bwMode="auto">
            <a:xfrm>
              <a:off x="1584" y="3552"/>
              <a:ext cx="1854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100" b="1" dirty="0">
                  <a:latin typeface="Arial" charset="0"/>
                </a:rPr>
                <a:t>Span of Control</a:t>
              </a:r>
            </a:p>
          </p:txBody>
        </p:sp>
        <p:sp>
          <p:nvSpPr>
            <p:cNvPr id="8210" name="AutoShape 94"/>
            <p:cNvSpPr>
              <a:spLocks/>
            </p:cNvSpPr>
            <p:nvPr/>
          </p:nvSpPr>
          <p:spPr bwMode="auto">
            <a:xfrm rot="16200000">
              <a:off x="2141" y="2861"/>
              <a:ext cx="96" cy="1094"/>
            </a:xfrm>
            <a:prstGeom prst="leftBrace">
              <a:avLst>
                <a:gd name="adj1" fmla="val 72917"/>
                <a:gd name="adj2" fmla="val 50000"/>
              </a:avLst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4" name="Group 98"/>
          <p:cNvGrpSpPr>
            <a:grpSpLocks/>
          </p:cNvGrpSpPr>
          <p:nvPr/>
        </p:nvGrpSpPr>
        <p:grpSpPr bwMode="auto">
          <a:xfrm>
            <a:off x="6629400" y="1943100"/>
            <a:ext cx="1143000" cy="2914650"/>
            <a:chOff x="4608" y="912"/>
            <a:chExt cx="960" cy="2448"/>
          </a:xfrm>
        </p:grpSpPr>
        <p:sp>
          <p:nvSpPr>
            <p:cNvPr id="8207" name="Rectangle 4"/>
            <p:cNvSpPr>
              <a:spLocks noChangeArrowheads="1"/>
            </p:cNvSpPr>
            <p:nvPr/>
          </p:nvSpPr>
          <p:spPr bwMode="auto">
            <a:xfrm>
              <a:off x="4608" y="1008"/>
              <a:ext cx="859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100" b="1" dirty="0">
                  <a:latin typeface="Arial" charset="0"/>
                </a:rPr>
                <a:t>Height</a:t>
              </a:r>
            </a:p>
          </p:txBody>
        </p:sp>
        <p:sp>
          <p:nvSpPr>
            <p:cNvPr id="8208" name="AutoShape 96"/>
            <p:cNvSpPr>
              <a:spLocks/>
            </p:cNvSpPr>
            <p:nvPr/>
          </p:nvSpPr>
          <p:spPr bwMode="auto">
            <a:xfrm>
              <a:off x="5376" y="912"/>
              <a:ext cx="192" cy="2448"/>
            </a:xfrm>
            <a:prstGeom prst="rightBracket">
              <a:avLst>
                <a:gd name="adj" fmla="val 106250"/>
              </a:avLst>
            </a:prstGeom>
            <a:noFill/>
            <a:ln w="38100">
              <a:solidFill>
                <a:srgbClr val="7030A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  <p:grpSp>
        <p:nvGrpSpPr>
          <p:cNvPr id="5" name="Group 107"/>
          <p:cNvGrpSpPr>
            <a:grpSpLocks/>
          </p:cNvGrpSpPr>
          <p:nvPr/>
        </p:nvGrpSpPr>
        <p:grpSpPr bwMode="auto">
          <a:xfrm>
            <a:off x="1185863" y="2000250"/>
            <a:ext cx="2868216" cy="2976563"/>
            <a:chOff x="36" y="960"/>
            <a:chExt cx="2409" cy="2500"/>
          </a:xfrm>
        </p:grpSpPr>
        <p:sp>
          <p:nvSpPr>
            <p:cNvPr id="8199" name="Rectangle 99"/>
            <p:cNvSpPr>
              <a:spLocks noChangeArrowheads="1"/>
            </p:cNvSpPr>
            <p:nvPr/>
          </p:nvSpPr>
          <p:spPr bwMode="auto">
            <a:xfrm>
              <a:off x="129" y="960"/>
              <a:ext cx="2316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100" b="1" dirty="0">
                  <a:latin typeface="Arial" charset="0"/>
                </a:rPr>
                <a:t>Departmentalization</a:t>
              </a:r>
            </a:p>
          </p:txBody>
        </p:sp>
        <p:grpSp>
          <p:nvGrpSpPr>
            <p:cNvPr id="8200" name="Group 106"/>
            <p:cNvGrpSpPr>
              <a:grpSpLocks/>
            </p:cNvGrpSpPr>
            <p:nvPr/>
          </p:nvGrpSpPr>
          <p:grpSpPr bwMode="auto">
            <a:xfrm>
              <a:off x="36" y="1335"/>
              <a:ext cx="2084" cy="2125"/>
              <a:chOff x="36" y="1335"/>
              <a:chExt cx="2084" cy="2125"/>
            </a:xfrm>
          </p:grpSpPr>
          <p:sp>
            <p:nvSpPr>
              <p:cNvPr id="8201" name="Line 100"/>
              <p:cNvSpPr>
                <a:spLocks noChangeShapeType="1"/>
              </p:cNvSpPr>
              <p:nvPr/>
            </p:nvSpPr>
            <p:spPr bwMode="auto">
              <a:xfrm flipV="1">
                <a:off x="48" y="3456"/>
                <a:ext cx="1296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02" name="Line 101"/>
              <p:cNvSpPr>
                <a:spLocks noChangeShapeType="1"/>
              </p:cNvSpPr>
              <p:nvPr/>
            </p:nvSpPr>
            <p:spPr bwMode="auto">
              <a:xfrm flipV="1">
                <a:off x="1344" y="2832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03" name="Line 102"/>
              <p:cNvSpPr>
                <a:spLocks noChangeShapeType="1"/>
              </p:cNvSpPr>
              <p:nvPr/>
            </p:nvSpPr>
            <p:spPr bwMode="auto">
              <a:xfrm flipV="1">
                <a:off x="1344" y="2828"/>
                <a:ext cx="772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04" name="Line 103"/>
              <p:cNvSpPr>
                <a:spLocks noChangeShapeType="1"/>
              </p:cNvSpPr>
              <p:nvPr/>
            </p:nvSpPr>
            <p:spPr bwMode="auto">
              <a:xfrm flipV="1">
                <a:off x="2112" y="1344"/>
                <a:ext cx="0" cy="1488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05" name="Line 104"/>
              <p:cNvSpPr>
                <a:spLocks noChangeShapeType="1"/>
              </p:cNvSpPr>
              <p:nvPr/>
            </p:nvSpPr>
            <p:spPr bwMode="auto">
              <a:xfrm flipH="1">
                <a:off x="36" y="1340"/>
                <a:ext cx="2084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8206" name="Line 105"/>
              <p:cNvSpPr>
                <a:spLocks noChangeShapeType="1"/>
              </p:cNvSpPr>
              <p:nvPr/>
            </p:nvSpPr>
            <p:spPr bwMode="auto">
              <a:xfrm>
                <a:off x="48" y="1335"/>
                <a:ext cx="0" cy="211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1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95" y="857251"/>
            <a:ext cx="2730578" cy="2429339"/>
          </a:xfrm>
          <a:prstGeom prst="rect">
            <a:avLst/>
          </a:prstGeom>
        </p:spPr>
      </p:pic>
      <p:pic>
        <p:nvPicPr>
          <p:cNvPr id="4098" name="Picture 2" descr="Image result for life in a cubicle">
            <a:extLst>
              <a:ext uri="{FF2B5EF4-FFF2-40B4-BE49-F238E27FC236}">
                <a16:creationId xmlns:a16="http://schemas.microsoft.com/office/drawing/2014/main" id="{D40FC9D4-D773-1448-AFE5-2977C5C6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4" y="999661"/>
            <a:ext cx="3114675" cy="160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ticon office design">
            <a:extLst>
              <a:ext uri="{FF2B5EF4-FFF2-40B4-BE49-F238E27FC236}">
                <a16:creationId xmlns:a16="http://schemas.microsoft.com/office/drawing/2014/main" id="{C174C965-FBEF-FF4C-8835-64F3792E6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42" y="99966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huddle spaces in offices">
            <a:extLst>
              <a:ext uri="{FF2B5EF4-FFF2-40B4-BE49-F238E27FC236}">
                <a16:creationId xmlns:a16="http://schemas.microsoft.com/office/drawing/2014/main" id="{48A9B550-2725-9F4A-BD5A-FA565D413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4" y="2742735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office">
            <a:extLst>
              <a:ext uri="{FF2B5EF4-FFF2-40B4-BE49-F238E27FC236}">
                <a16:creationId xmlns:a16="http://schemas.microsoft.com/office/drawing/2014/main" id="{7DF0CF06-9FD1-BD43-95C3-F00A1E55E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06" y="3544827"/>
            <a:ext cx="3833640" cy="182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office">
            <a:extLst>
              <a:ext uri="{FF2B5EF4-FFF2-40B4-BE49-F238E27FC236}">
                <a16:creationId xmlns:a16="http://schemas.microsoft.com/office/drawing/2014/main" id="{FDBB8D51-451E-6E4A-9A96-3D34DAF8D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806" y="288137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527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Authority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refers to the formal power given to specific members—usually managers—to arrange resources, assign tasks, and direct the activities of other members so as to achieve organizational goals.</a:t>
            </a:r>
            <a:r>
              <a:rPr lang="en-US" b="1" dirty="0"/>
              <a:t>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Cultural stories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are the oral history of the critical events that have shaped an organization.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Centralization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having decision-making authority rest with managers at the top of an organization’s hierarchy.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Cultural artifacts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provide tangible evidence of an organization’s values, and may include the organization’s physical features, shared stories, rituals, and formal structure and systems.</a:t>
            </a:r>
            <a:r>
              <a:rPr lang="en-US" b="1" dirty="0"/>
              <a:t> </a:t>
            </a:r>
            <a:endParaRPr lang="en-CA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Delegation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process of giving authority to a person or group to make decisions in a specified sphere of activity.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Departmentalization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grouping members and resources together to achieve the work of the larger organization.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 err="1"/>
              <a:t>Dignification</a:t>
            </a:r>
            <a:r>
              <a:rPr lang="en-US" b="1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emphasis on treating everyone with dignity and respect in community.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Divisional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departmentalization occurs when members are placed together based on their working together as a subunit that provides a specific kind of products or services, serves similar customers, or works in the same geographic region.  </a:t>
            </a:r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463210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Experimentation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emphasis on an ongoing voluntary implementation of new ways of performing tasks on a trial basis.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Functional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departmentalization occurs when members are placed into the same department based on having similar technical skills and using similar resources to perform their tasks.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Goal displacement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occurs when people get so focused on specific </a:t>
            </a:r>
            <a:r>
              <a:rPr lang="en-US" dirty="0" err="1"/>
              <a:t>subgoals</a:t>
            </a:r>
            <a:r>
              <a:rPr lang="en-US" dirty="0"/>
              <a:t> that they lose sight of more important overarching goals.</a:t>
            </a:r>
          </a:p>
          <a:p>
            <a:pPr>
              <a:lnSpc>
                <a:spcPct val="120000"/>
              </a:lnSpc>
            </a:pPr>
            <a:r>
              <a:rPr lang="en-US" b="1" dirty="0"/>
              <a:t>Hybrid </a:t>
            </a:r>
          </a:p>
          <a:p>
            <a:pPr>
              <a:lnSpc>
                <a:spcPct val="120000"/>
              </a:lnSpc>
            </a:pPr>
            <a:r>
              <a:rPr lang="en-US" dirty="0"/>
              <a:t>departmentalization occurs when an organization uses both functional structure and divisional structure.</a:t>
            </a:r>
            <a:endParaRPr lang="en-CA" dirty="0"/>
          </a:p>
          <a:p>
            <a:pPr marL="0" indent="0">
              <a:lnSpc>
                <a:spcPct val="120000"/>
              </a:lnSpc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Matrix </a:t>
            </a:r>
          </a:p>
          <a:p>
            <a:pPr>
              <a:lnSpc>
                <a:spcPct val="120000"/>
              </a:lnSpc>
            </a:pPr>
            <a:r>
              <a:rPr lang="en-US" dirty="0"/>
              <a:t>departmentalization is a type of hybrid structure in which members are simultaneously assigned to both functional and divisional departments. 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Mutual discernment </a:t>
            </a:r>
          </a:p>
          <a:p>
            <a:pPr>
              <a:lnSpc>
                <a:spcPct val="120000"/>
              </a:lnSpc>
            </a:pPr>
            <a:r>
              <a:rPr lang="en-US" dirty="0"/>
              <a:t>is a process in which people deliberately learn from one another as they jointly address an issue.</a:t>
            </a:r>
            <a:r>
              <a:rPr lang="en-US" b="1" dirty="0"/>
              <a:t>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Network</a:t>
            </a:r>
            <a:r>
              <a:rPr lang="en-US" dirty="0"/>
              <a:t> </a:t>
            </a:r>
            <a:r>
              <a:rPr lang="en-US" b="1" dirty="0"/>
              <a:t>structure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occurs when an organization enters fairly stable and complex relationships with a variety of other organizations that provide essential services, including manufacturing and distribution.  </a:t>
            </a:r>
            <a:endParaRPr lang="en-CA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460684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5"/>
          <p:cNvSpPr>
            <a:spLocks noGrp="1"/>
          </p:cNvSpPr>
          <p:nvPr>
            <p:ph type="title"/>
          </p:nvPr>
        </p:nvSpPr>
        <p:spPr>
          <a:xfrm>
            <a:off x="509550" y="383194"/>
            <a:ext cx="8634449" cy="857250"/>
          </a:xfrm>
        </p:spPr>
        <p:txBody>
          <a:bodyPr>
            <a:normAutofit/>
          </a:bodyPr>
          <a:lstStyle/>
          <a:p>
            <a:r>
              <a:rPr lang="en-CA" dirty="0"/>
              <a:t>Organizational (Corporate) Culture</a:t>
            </a:r>
          </a:p>
        </p:txBody>
      </p:sp>
      <p:sp>
        <p:nvSpPr>
          <p:cNvPr id="23554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447801"/>
            <a:ext cx="8001000" cy="4068086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Is a shared understanding about accepted and valued behavior that acts as a (usually unwritten) guide for organizational members.</a:t>
            </a:r>
            <a:r>
              <a:rPr lang="en-CA" sz="2400" dirty="0"/>
              <a:t> </a:t>
            </a:r>
          </a:p>
          <a:p>
            <a:r>
              <a:rPr lang="en-CA" sz="2400" dirty="0"/>
              <a:t>The “glue” that holds organizations together by providing cohesiveness and coherence among the parts.</a:t>
            </a:r>
          </a:p>
          <a:p>
            <a:r>
              <a:rPr lang="en-US" sz="2400" dirty="0"/>
              <a:t>Every organization has its own unique personality, just like people do. </a:t>
            </a:r>
          </a:p>
          <a:p>
            <a:r>
              <a:rPr lang="en-US" sz="2400" dirty="0"/>
              <a:t>Impact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does it mean to you?</a:t>
            </a:r>
            <a:endParaRPr lang="en-CA" sz="2400" dirty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23556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endParaRPr lang="en-US" dirty="0">
              <a:cs typeface="Arial" charset="0"/>
            </a:endParaRPr>
          </a:p>
        </p:txBody>
      </p:sp>
      <p:pic>
        <p:nvPicPr>
          <p:cNvPr id="1026" name="Picture 2" descr="Image result for organizational culture">
            <a:extLst>
              <a:ext uri="{FF2B5EF4-FFF2-40B4-BE49-F238E27FC236}">
                <a16:creationId xmlns:a16="http://schemas.microsoft.com/office/drawing/2014/main" id="{D27E8AEF-0A75-9B4C-B257-93BDC4534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074" y="4661274"/>
            <a:ext cx="2450240" cy="206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77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Organizational culture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set of shared assumptions, values, and experiences that influence the ways in which individuals, teams, and groups interact with one another and work toward company goals.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Organizational structure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formal arrangements and linkages among members and groups that specify work activities and subtasks and allow them to be completed.</a:t>
            </a:r>
            <a:r>
              <a:rPr lang="en-US" b="1" dirty="0"/>
              <a:t>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Participation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emphasis on mutual discernment and giving stakeholders a voice in how the organization is managed and how jobs are performed.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Rituals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are </a:t>
            </a:r>
            <a:r>
              <a:rPr lang="en-US" dirty="0" err="1"/>
              <a:t>behavioural</a:t>
            </a:r>
            <a:r>
              <a:rPr lang="en-US" dirty="0"/>
              <a:t> practices that perpetuate, reinforce, and keep alive a particular value that defines an organization. </a:t>
            </a:r>
          </a:p>
          <a:p>
            <a:pPr>
              <a:lnSpc>
                <a:spcPct val="120000"/>
              </a:lnSpc>
            </a:pPr>
            <a:r>
              <a:rPr lang="en-US" b="1" dirty="0"/>
              <a:t>Shared stories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are well-known narrative accounts that form the oral history of critical events that have shaped an organization.</a:t>
            </a:r>
            <a:r>
              <a:rPr lang="en-US" b="1" dirty="0"/>
              <a:t> </a:t>
            </a:r>
            <a:endParaRPr lang="en-CA" dirty="0"/>
          </a:p>
          <a:p>
            <a:pPr marL="0" indent="0">
              <a:lnSpc>
                <a:spcPct val="120000"/>
              </a:lnSpc>
              <a:buNone/>
            </a:pPr>
            <a:endParaRPr lang="en-CA" dirty="0"/>
          </a:p>
          <a:p>
            <a:pPr marL="0" indent="0">
              <a:lnSpc>
                <a:spcPct val="120000"/>
              </a:lnSpc>
              <a:buNone/>
            </a:pPr>
            <a:endParaRPr lang="en-CA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r>
              <a:rPr lang="en-US" b="1" dirty="0"/>
              <a:t>Sensitization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emphasis on searching for and being receptive to better ways of doing things in order to take advantage of existing opportunities or address existing needs.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Span of control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is the number of members a given manager has authority over.  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Specialization </a:t>
            </a:r>
          </a:p>
          <a:p>
            <a:pPr>
              <a:lnSpc>
                <a:spcPct val="120000"/>
              </a:lnSpc>
            </a:pPr>
            <a:r>
              <a:rPr lang="en-US" dirty="0"/>
              <a:t>refers to grouping standardized organizational tasks into separate jobs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Standardization </a:t>
            </a:r>
          </a:p>
          <a:p>
            <a:pPr>
              <a:lnSpc>
                <a:spcPct val="120000"/>
              </a:lnSpc>
            </a:pPr>
            <a:r>
              <a:rPr lang="en-US" dirty="0"/>
              <a:t>is developing uniform practices for organizational members to follow in doing their jobs.</a:t>
            </a:r>
            <a:endParaRPr lang="en-CA" dirty="0"/>
          </a:p>
          <a:p>
            <a:pPr>
              <a:lnSpc>
                <a:spcPct val="120000"/>
              </a:lnSpc>
            </a:pPr>
            <a:r>
              <a:rPr lang="en-US" b="1" dirty="0"/>
              <a:t>Virtual organization</a:t>
            </a:r>
            <a:r>
              <a:rPr lang="en-US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is one in which members come and go on an “as-needed” basis, and who are networked together with an information technology architecture that enables them to synchronize their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2952361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Guest Speakers- </a:t>
            </a:r>
            <a:r>
              <a:rPr lang="en-CA" b="1" dirty="0">
                <a:solidFill>
                  <a:srgbClr val="FF0000"/>
                </a:solidFill>
              </a:rPr>
              <a:t>attendance is</a:t>
            </a:r>
            <a:r>
              <a:rPr lang="en-CA" dirty="0">
                <a:solidFill>
                  <a:srgbClr val="FF0000"/>
                </a:solidFill>
              </a:rPr>
              <a:t> </a:t>
            </a:r>
            <a:r>
              <a:rPr lang="en-CA" b="1" dirty="0">
                <a:solidFill>
                  <a:srgbClr val="FF0000"/>
                </a:solidFill>
              </a:rPr>
              <a:t>mandatory and a </a:t>
            </a:r>
            <a:r>
              <a:rPr lang="en-CA" b="1" u="sng" dirty="0">
                <a:solidFill>
                  <a:srgbClr val="FF0000"/>
                </a:solidFill>
              </a:rPr>
              <a:t>technology ban </a:t>
            </a:r>
            <a:r>
              <a:rPr lang="en-CA" b="1" dirty="0">
                <a:solidFill>
                  <a:srgbClr val="FF0000"/>
                </a:solidFill>
              </a:rPr>
              <a:t>is in effect.</a:t>
            </a:r>
          </a:p>
          <a:p>
            <a:r>
              <a:rPr lang="en-CA" b="1" dirty="0"/>
              <a:t>Benoit </a:t>
            </a:r>
            <a:r>
              <a:rPr lang="en-CA" b="1" dirty="0" err="1"/>
              <a:t>Grenier</a:t>
            </a:r>
            <a:r>
              <a:rPr lang="en-CA" b="1" dirty="0"/>
              <a:t> </a:t>
            </a:r>
            <a:r>
              <a:rPr lang="en-CA" dirty="0"/>
              <a:t>Vice President</a:t>
            </a:r>
            <a:br>
              <a:rPr lang="en-CA" dirty="0"/>
            </a:br>
            <a:r>
              <a:rPr lang="en-CA" dirty="0"/>
              <a:t>Human Resources and Organizational Development, </a:t>
            </a:r>
            <a:r>
              <a:rPr lang="en-CA" dirty="0" err="1"/>
              <a:t>Enerkem</a:t>
            </a:r>
            <a:endParaRPr lang="en-CA" dirty="0"/>
          </a:p>
          <a:p>
            <a:r>
              <a:rPr lang="en-CA" b="1" dirty="0"/>
              <a:t>Peg Brunelle</a:t>
            </a:r>
            <a:r>
              <a:rPr lang="en-CA" dirty="0"/>
              <a:t>, Career  Services McGill</a:t>
            </a:r>
          </a:p>
          <a:p>
            <a:r>
              <a:rPr lang="en-CA" dirty="0"/>
              <a:t>Please take notes- the content of the presentations may be on the final exam</a:t>
            </a:r>
          </a:p>
          <a:p>
            <a:r>
              <a:rPr lang="en-CA" b="1" dirty="0"/>
              <a:t>Participation marks in effect during the sessions (loss if using laptops or cell phones)</a:t>
            </a:r>
            <a:endParaRPr lang="en-US" b="1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 </a:t>
            </a:r>
          </a:p>
        </p:txBody>
      </p:sp>
    </p:spTree>
    <p:extLst>
      <p:ext uri="{BB962C8B-B14F-4D97-AF65-F5344CB8AC3E}">
        <p14:creationId xmlns:p14="http://schemas.microsoft.com/office/powerpoint/2010/main" val="337272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43074-FE30-3B4B-821B-B9749BB5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Organizational Culture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1518-7A11-0544-8E9A-746EAD0FD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25FD64-832F-5349-8D95-23511FE9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12">
            <a:extLst>
              <a:ext uri="{FF2B5EF4-FFF2-40B4-BE49-F238E27FC236}">
                <a16:creationId xmlns:a16="http://schemas.microsoft.com/office/drawing/2014/main" id="{080A10C0-28DB-E441-9FEE-E40CE4506026}"/>
              </a:ext>
            </a:extLst>
          </p:cNvPr>
          <p:cNvGrpSpPr>
            <a:grpSpLocks/>
          </p:cNvGrpSpPr>
          <p:nvPr/>
        </p:nvGrpSpPr>
        <p:grpSpPr bwMode="auto">
          <a:xfrm>
            <a:off x="460513" y="2186781"/>
            <a:ext cx="7772400" cy="3352800"/>
            <a:chOff x="420" y="2356"/>
            <a:chExt cx="2478" cy="1530"/>
          </a:xfrm>
        </p:grpSpPr>
        <p:sp>
          <p:nvSpPr>
            <p:cNvPr id="6" name="Oval 13">
              <a:extLst>
                <a:ext uri="{FF2B5EF4-FFF2-40B4-BE49-F238E27FC236}">
                  <a16:creationId xmlns:a16="http://schemas.microsoft.com/office/drawing/2014/main" id="{04E01AE8-A0B9-5D45-B508-F6FF3B0E6B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45" y="2762"/>
              <a:ext cx="855" cy="70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eaLnBrk="0" hangingPunct="0">
                <a:lnSpc>
                  <a:spcPct val="100000"/>
                </a:lnSpc>
                <a:defRPr/>
              </a:pPr>
              <a:r>
                <a:rPr lang="pt-PT" b="1" dirty="0" err="1">
                  <a:latin typeface="Arial" charset="0"/>
                  <a:ea typeface="ＭＳ Ｐゴシック" charset="0"/>
                  <a:cs typeface="ＭＳ Ｐゴシック" charset="0"/>
                </a:rPr>
                <a:t>Organizational</a:t>
              </a:r>
              <a:r>
                <a:rPr lang="pt-PT" b="1" dirty="0">
                  <a:latin typeface="Arial" charset="0"/>
                  <a:ea typeface="ＭＳ Ｐゴシック" charset="0"/>
                  <a:cs typeface="ＭＳ Ｐゴシック" charset="0"/>
                </a:rPr>
                <a:t> </a:t>
              </a:r>
              <a:r>
                <a:rPr lang="pt-PT" b="1" dirty="0" err="1">
                  <a:latin typeface="Arial" charset="0"/>
                  <a:ea typeface="ＭＳ Ｐゴシック" charset="0"/>
                  <a:cs typeface="ＭＳ Ｐゴシック" charset="0"/>
                </a:rPr>
                <a:t>Culture</a:t>
              </a:r>
              <a:endParaRPr lang="pt-PT" b="1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EF627272-3592-1045-9005-A4BF3C37FCA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0" y="2356"/>
              <a:ext cx="997" cy="652"/>
            </a:xfrm>
            <a:custGeom>
              <a:avLst/>
              <a:gdLst>
                <a:gd name="T0" fmla="*/ 0 w 2685"/>
                <a:gd name="T1" fmla="*/ 0 h 1070"/>
                <a:gd name="T2" fmla="*/ 0 w 2685"/>
                <a:gd name="T3" fmla="*/ 397 h 1070"/>
                <a:gd name="T4" fmla="*/ 370 w 2685"/>
                <a:gd name="T5" fmla="*/ 397 h 1070"/>
                <a:gd name="T6" fmla="*/ 370 w 2685"/>
                <a:gd name="T7" fmla="*/ 140 h 1070"/>
                <a:gd name="T8" fmla="*/ 303 w 2685"/>
                <a:gd name="T9" fmla="*/ 0 h 1070"/>
                <a:gd name="T10" fmla="*/ 0 w 2685"/>
                <a:gd name="T11" fmla="*/ 0 h 10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85" h="1070">
                  <a:moveTo>
                    <a:pt x="0" y="0"/>
                  </a:moveTo>
                  <a:lnTo>
                    <a:pt x="0" y="1070"/>
                  </a:lnTo>
                  <a:lnTo>
                    <a:pt x="2684" y="1070"/>
                  </a:lnTo>
                  <a:cubicBezTo>
                    <a:pt x="2684" y="1070"/>
                    <a:pt x="2684" y="723"/>
                    <a:pt x="2685" y="376"/>
                  </a:cubicBezTo>
                  <a:cubicBezTo>
                    <a:pt x="2406" y="326"/>
                    <a:pt x="2256" y="230"/>
                    <a:pt x="2200" y="0"/>
                  </a:cubicBezTo>
                  <a:cubicBezTo>
                    <a:pt x="11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279F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5F96371E-A442-CD4D-93EC-CC367AD859A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901" y="2356"/>
              <a:ext cx="997" cy="652"/>
            </a:xfrm>
            <a:custGeom>
              <a:avLst/>
              <a:gdLst>
                <a:gd name="T0" fmla="*/ 0 w 2685"/>
                <a:gd name="T1" fmla="*/ 0 h 1070"/>
                <a:gd name="T2" fmla="*/ 0 w 2685"/>
                <a:gd name="T3" fmla="*/ 397 h 1070"/>
                <a:gd name="T4" fmla="*/ 370 w 2685"/>
                <a:gd name="T5" fmla="*/ 397 h 1070"/>
                <a:gd name="T6" fmla="*/ 370 w 2685"/>
                <a:gd name="T7" fmla="*/ 140 h 1070"/>
                <a:gd name="T8" fmla="*/ 303 w 2685"/>
                <a:gd name="T9" fmla="*/ 0 h 1070"/>
                <a:gd name="T10" fmla="*/ 0 w 2685"/>
                <a:gd name="T11" fmla="*/ 0 h 10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85" h="1070">
                  <a:moveTo>
                    <a:pt x="0" y="0"/>
                  </a:moveTo>
                  <a:lnTo>
                    <a:pt x="0" y="1070"/>
                  </a:lnTo>
                  <a:lnTo>
                    <a:pt x="2684" y="1070"/>
                  </a:lnTo>
                  <a:cubicBezTo>
                    <a:pt x="2684" y="1070"/>
                    <a:pt x="2684" y="723"/>
                    <a:pt x="2685" y="376"/>
                  </a:cubicBezTo>
                  <a:cubicBezTo>
                    <a:pt x="2406" y="326"/>
                    <a:pt x="2256" y="230"/>
                    <a:pt x="2200" y="0"/>
                  </a:cubicBezTo>
                  <a:cubicBezTo>
                    <a:pt x="11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279F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A3A0581C-4760-DA41-9926-5DB6DAF2C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" y="3234"/>
              <a:ext cx="997" cy="652"/>
            </a:xfrm>
            <a:custGeom>
              <a:avLst/>
              <a:gdLst>
                <a:gd name="T0" fmla="*/ 0 w 2685"/>
                <a:gd name="T1" fmla="*/ 0 h 1070"/>
                <a:gd name="T2" fmla="*/ 0 w 2685"/>
                <a:gd name="T3" fmla="*/ 397 h 1070"/>
                <a:gd name="T4" fmla="*/ 370 w 2685"/>
                <a:gd name="T5" fmla="*/ 397 h 1070"/>
                <a:gd name="T6" fmla="*/ 370 w 2685"/>
                <a:gd name="T7" fmla="*/ 140 h 1070"/>
                <a:gd name="T8" fmla="*/ 303 w 2685"/>
                <a:gd name="T9" fmla="*/ 0 h 1070"/>
                <a:gd name="T10" fmla="*/ 0 w 2685"/>
                <a:gd name="T11" fmla="*/ 0 h 10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85" h="1070">
                  <a:moveTo>
                    <a:pt x="0" y="0"/>
                  </a:moveTo>
                  <a:lnTo>
                    <a:pt x="0" y="1070"/>
                  </a:lnTo>
                  <a:lnTo>
                    <a:pt x="2684" y="1070"/>
                  </a:lnTo>
                  <a:cubicBezTo>
                    <a:pt x="2684" y="1070"/>
                    <a:pt x="2684" y="723"/>
                    <a:pt x="2685" y="376"/>
                  </a:cubicBezTo>
                  <a:cubicBezTo>
                    <a:pt x="2406" y="326"/>
                    <a:pt x="2256" y="230"/>
                    <a:pt x="2200" y="0"/>
                  </a:cubicBezTo>
                  <a:cubicBezTo>
                    <a:pt x="11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279F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EACCA2FA-0905-3E48-83E5-BE5997B99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1" y="3234"/>
              <a:ext cx="997" cy="652"/>
            </a:xfrm>
            <a:custGeom>
              <a:avLst/>
              <a:gdLst>
                <a:gd name="T0" fmla="*/ 0 w 2685"/>
                <a:gd name="T1" fmla="*/ 0 h 1070"/>
                <a:gd name="T2" fmla="*/ 0 w 2685"/>
                <a:gd name="T3" fmla="*/ 397 h 1070"/>
                <a:gd name="T4" fmla="*/ 370 w 2685"/>
                <a:gd name="T5" fmla="*/ 397 h 1070"/>
                <a:gd name="T6" fmla="*/ 370 w 2685"/>
                <a:gd name="T7" fmla="*/ 140 h 1070"/>
                <a:gd name="T8" fmla="*/ 303 w 2685"/>
                <a:gd name="T9" fmla="*/ 0 h 1070"/>
                <a:gd name="T10" fmla="*/ 0 w 2685"/>
                <a:gd name="T11" fmla="*/ 0 h 10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85" h="1070">
                  <a:moveTo>
                    <a:pt x="0" y="0"/>
                  </a:moveTo>
                  <a:lnTo>
                    <a:pt x="0" y="1070"/>
                  </a:lnTo>
                  <a:lnTo>
                    <a:pt x="2684" y="1070"/>
                  </a:lnTo>
                  <a:cubicBezTo>
                    <a:pt x="2684" y="1070"/>
                    <a:pt x="2684" y="723"/>
                    <a:pt x="2685" y="376"/>
                  </a:cubicBezTo>
                  <a:cubicBezTo>
                    <a:pt x="2406" y="326"/>
                    <a:pt x="2256" y="230"/>
                    <a:pt x="2200" y="0"/>
                  </a:cubicBezTo>
                  <a:cubicBezTo>
                    <a:pt x="110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279F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" name="Rectangle 18">
              <a:extLst>
                <a:ext uri="{FF2B5EF4-FFF2-40B4-BE49-F238E27FC236}">
                  <a16:creationId xmlns:a16="http://schemas.microsoft.com/office/drawing/2014/main" id="{5B658BD7-50F6-DD44-B294-AE53C83C6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" y="2499"/>
              <a:ext cx="818" cy="3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>
              <a:spAutoFit/>
            </a:bodyPr>
            <a:lstStyle/>
            <a:p>
              <a:pPr eaLnBrk="0" hangingPunct="0">
                <a:lnSpc>
                  <a:spcPct val="100000"/>
                </a:lnSpc>
                <a:defRPr/>
              </a:pPr>
              <a:r>
                <a:rPr lang="en-GB" sz="2400" dirty="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Shared among members</a:t>
              </a:r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D423513C-BB83-764D-8CF7-D10E7EAD2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2497"/>
              <a:ext cx="923" cy="3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eaLnBrk="0" hangingPunct="0">
                <a:lnSpc>
                  <a:spcPct val="100000"/>
                </a:lnSpc>
                <a:defRPr/>
              </a:pPr>
              <a:r>
                <a:rPr lang="en-GB" sz="2400" dirty="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Disseminated by socialization</a:t>
              </a:r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299345C3-81A3-CD49-B3C9-DE4C85EAD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4" y="3374"/>
              <a:ext cx="923" cy="3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anchor="ctr">
              <a:spAutoFit/>
            </a:bodyPr>
            <a:lstStyle/>
            <a:p>
              <a:pPr eaLnBrk="0" hangingPunct="0">
                <a:lnSpc>
                  <a:spcPct val="100000"/>
                </a:lnSpc>
                <a:defRPr/>
              </a:pPr>
              <a:r>
                <a:rPr lang="en-GB" sz="2400" dirty="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Constantly evolving and adapting</a:t>
              </a: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EF48E2A7-B569-1E45-B7E3-BF962C91F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3337"/>
              <a:ext cx="711" cy="5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>
              <a:spAutoFit/>
            </a:bodyPr>
            <a:lstStyle/>
            <a:p>
              <a:pPr eaLnBrk="0" hangingPunct="0">
                <a:lnSpc>
                  <a:spcPct val="100000"/>
                </a:lnSpc>
                <a:defRPr/>
              </a:pPr>
              <a:r>
                <a:rPr lang="en-GB" sz="2400" dirty="0">
                  <a:solidFill>
                    <a:schemeClr val="bg1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Influenced by its context and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23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00" y="990600"/>
            <a:ext cx="6731000" cy="473892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Culture Elements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MGCR 222</a:t>
            </a:r>
          </a:p>
        </p:txBody>
      </p:sp>
      <p:sp>
        <p:nvSpPr>
          <p:cNvPr id="3" name="Right Arrow 2"/>
          <p:cNvSpPr/>
          <p:nvPr/>
        </p:nvSpPr>
        <p:spPr>
          <a:xfrm>
            <a:off x="685800" y="3733800"/>
            <a:ext cx="3200400" cy="1447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609600" y="1295400"/>
            <a:ext cx="3200400" cy="1447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2000" y="17526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Formal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4114800"/>
            <a:ext cx="2209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Informal </a:t>
            </a:r>
          </a:p>
        </p:txBody>
      </p:sp>
    </p:spTree>
    <p:extLst>
      <p:ext uri="{BB962C8B-B14F-4D97-AF65-F5344CB8AC3E}">
        <p14:creationId xmlns:p14="http://schemas.microsoft.com/office/powerpoint/2010/main" val="3042040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9" name="Rectangle 3"/>
          <p:cNvSpPr>
            <a:spLocks noChangeArrowheads="1"/>
          </p:cNvSpPr>
          <p:nvPr/>
        </p:nvSpPr>
        <p:spPr bwMode="auto">
          <a:xfrm>
            <a:off x="228600" y="228600"/>
            <a:ext cx="5029200" cy="1676400"/>
          </a:xfrm>
          <a:prstGeom prst="rect">
            <a:avLst/>
          </a:prstGeom>
          <a:gradFill rotWithShape="1">
            <a:gsLst>
              <a:gs pos="0">
                <a:srgbClr val="DC651C"/>
              </a:gs>
              <a:gs pos="100000">
                <a:srgbClr val="DC651C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62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Artifacts </a:t>
            </a:r>
            <a:r>
              <a:rPr lang="en-US" sz="2400" b="1" dirty="0">
                <a:solidFill>
                  <a:schemeClr val="bg1"/>
                </a:solidFill>
                <a:cs typeface="Arial" charset="0"/>
              </a:rPr>
              <a:t>–s</a:t>
            </a:r>
            <a:r>
              <a:rPr lang="en-US" sz="2400" dirty="0">
                <a:solidFill>
                  <a:schemeClr val="bg1"/>
                </a:solidFill>
              </a:rPr>
              <a:t>ymbols of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culture in the physical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and social work environment </a:t>
            </a:r>
          </a:p>
        </p:txBody>
      </p:sp>
      <p:sp>
        <p:nvSpPr>
          <p:cNvPr id="285700" name="Rectangle 4"/>
          <p:cNvSpPr>
            <a:spLocks noChangeArrowheads="1"/>
          </p:cNvSpPr>
          <p:nvPr/>
        </p:nvSpPr>
        <p:spPr bwMode="auto">
          <a:xfrm>
            <a:off x="228600" y="1981200"/>
            <a:ext cx="5019675" cy="2133600"/>
          </a:xfrm>
          <a:prstGeom prst="rect">
            <a:avLst/>
          </a:prstGeom>
          <a:gradFill rotWithShape="1">
            <a:gsLst>
              <a:gs pos="0">
                <a:srgbClr val="BB0F18"/>
              </a:gs>
              <a:gs pos="100000">
                <a:srgbClr val="BB0F18">
                  <a:gamma/>
                  <a:shade val="6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6200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2800" b="1" dirty="0">
                <a:solidFill>
                  <a:schemeClr val="bg1"/>
                </a:solidFill>
              </a:rPr>
              <a:t>Values</a:t>
            </a:r>
          </a:p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Espoused: </a:t>
            </a:r>
            <a:r>
              <a:rPr lang="en-US" sz="2400" dirty="0">
                <a:solidFill>
                  <a:schemeClr val="bg1"/>
                </a:solidFill>
              </a:rPr>
              <a:t>what members of 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an organization say they value</a:t>
            </a:r>
          </a:p>
          <a:p>
            <a:pPr algn="ctr" eaLnBrk="0" hangingPunct="0"/>
            <a:r>
              <a:rPr lang="en-US" sz="2400" b="1" dirty="0">
                <a:solidFill>
                  <a:schemeClr val="bg1"/>
                </a:solidFill>
              </a:rPr>
              <a:t>Enacted: </a:t>
            </a:r>
            <a:r>
              <a:rPr lang="en-US" sz="2400" dirty="0">
                <a:solidFill>
                  <a:schemeClr val="bg1"/>
                </a:solidFill>
              </a:rPr>
              <a:t>reflected in the way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 individuals actually behave</a:t>
            </a:r>
          </a:p>
        </p:txBody>
      </p:sp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228600" y="4114801"/>
            <a:ext cx="5022850" cy="2057400"/>
          </a:xfrm>
          <a:prstGeom prst="rect">
            <a:avLst/>
          </a:prstGeom>
          <a:gradFill rotWithShape="1">
            <a:gsLst>
              <a:gs pos="0">
                <a:srgbClr val="75528F"/>
              </a:gs>
              <a:gs pos="100000">
                <a:srgbClr val="75528F">
                  <a:gamma/>
                  <a:shade val="46275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76200">
                <a:solidFill>
                  <a:srgbClr val="41008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 algn="ctr" eaLnBrk="0" hangingPunct="0"/>
            <a:r>
              <a:rPr lang="en-US" sz="2800" b="1" dirty="0">
                <a:solidFill>
                  <a:schemeClr val="bg1"/>
                </a:solidFill>
              </a:rPr>
              <a:t>Assumptions </a:t>
            </a:r>
            <a:r>
              <a:rPr lang="en-US" sz="2800" b="1" dirty="0">
                <a:solidFill>
                  <a:schemeClr val="bg1"/>
                </a:solidFill>
                <a:cs typeface="Arial" charset="0"/>
              </a:rPr>
              <a:t>–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deeply held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  beliefs that guide behavior and tell 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members of an organization how </a:t>
            </a:r>
          </a:p>
          <a:p>
            <a:pPr algn="ctr" eaLnBrk="0" hangingPunct="0"/>
            <a:r>
              <a:rPr lang="en-US" sz="2400" dirty="0">
                <a:solidFill>
                  <a:schemeClr val="bg1"/>
                </a:solidFill>
              </a:rPr>
              <a:t> to perceive and think about things</a:t>
            </a:r>
          </a:p>
        </p:txBody>
      </p:sp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5603962" y="-152400"/>
            <a:ext cx="3505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2400" b="1" dirty="0">
                <a:cs typeface="ＭＳ Ｐゴシック" charset="0"/>
              </a:rPr>
              <a:t>3 Levels of Organizational Culture</a:t>
            </a:r>
          </a:p>
        </p:txBody>
      </p:sp>
      <p:sp>
        <p:nvSpPr>
          <p:cNvPr id="285706" name="Rectangle 10"/>
          <p:cNvSpPr>
            <a:spLocks noChangeArrowheads="1"/>
          </p:cNvSpPr>
          <p:nvPr/>
        </p:nvSpPr>
        <p:spPr bwMode="auto">
          <a:xfrm>
            <a:off x="6454405" y="914400"/>
            <a:ext cx="2564555" cy="82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 eaLnBrk="0" hangingPunct="0"/>
            <a:r>
              <a:rPr lang="en-US" sz="2400" dirty="0"/>
              <a:t>Visible, may not be </a:t>
            </a:r>
          </a:p>
          <a:p>
            <a:pPr algn="ctr" eaLnBrk="0" hangingPunct="0"/>
            <a:r>
              <a:rPr lang="en-US" sz="2400" dirty="0"/>
              <a:t>decipherable</a:t>
            </a:r>
          </a:p>
        </p:txBody>
      </p:sp>
      <p:sp>
        <p:nvSpPr>
          <p:cNvPr id="285707" name="Rectangle 11"/>
          <p:cNvSpPr>
            <a:spLocks noChangeArrowheads="1"/>
          </p:cNvSpPr>
          <p:nvPr/>
        </p:nvSpPr>
        <p:spPr bwMode="auto">
          <a:xfrm>
            <a:off x="7010400" y="2667000"/>
            <a:ext cx="1995488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400" dirty="0"/>
              <a:t>Greater level</a:t>
            </a:r>
          </a:p>
          <a:p>
            <a:pPr eaLnBrk="0" hangingPunct="0"/>
            <a:r>
              <a:rPr lang="en-US" sz="2400" dirty="0"/>
              <a:t>of awareness</a:t>
            </a:r>
          </a:p>
        </p:txBody>
      </p:sp>
      <p:sp>
        <p:nvSpPr>
          <p:cNvPr id="285708" name="Line 12"/>
          <p:cNvSpPr>
            <a:spLocks noChangeShapeType="1"/>
          </p:cNvSpPr>
          <p:nvPr/>
        </p:nvSpPr>
        <p:spPr bwMode="auto">
          <a:xfrm flipV="1">
            <a:off x="7772400" y="3581400"/>
            <a:ext cx="0" cy="1600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5709" name="Line 13"/>
          <p:cNvSpPr>
            <a:spLocks noChangeShapeType="1"/>
          </p:cNvSpPr>
          <p:nvPr/>
        </p:nvSpPr>
        <p:spPr bwMode="auto">
          <a:xfrm flipV="1">
            <a:off x="7620000" y="16764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5710" name="Rectangle 14"/>
          <p:cNvSpPr>
            <a:spLocks noChangeArrowheads="1"/>
          </p:cNvSpPr>
          <p:nvPr/>
        </p:nvSpPr>
        <p:spPr bwMode="auto">
          <a:xfrm>
            <a:off x="6324600" y="5029200"/>
            <a:ext cx="2819400" cy="119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 eaLnBrk="0" hangingPunct="0"/>
            <a:r>
              <a:rPr lang="en-US" sz="2400" dirty="0"/>
              <a:t>Taken for granted, </a:t>
            </a:r>
          </a:p>
          <a:p>
            <a:pPr algn="ctr" eaLnBrk="0" hangingPunct="0"/>
            <a:r>
              <a:rPr lang="en-US" sz="2400" dirty="0"/>
              <a:t>Invisible, Preconscious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91000" y="6492875"/>
            <a:ext cx="2895600" cy="365125"/>
          </a:xfrm>
        </p:spPr>
        <p:txBody>
          <a:bodyPr/>
          <a:lstStyle/>
          <a:p>
            <a:r>
              <a:rPr lang="en-US" dirty="0"/>
              <a:t>MGCR 222 </a:t>
            </a:r>
          </a:p>
        </p:txBody>
      </p:sp>
      <p:sp>
        <p:nvSpPr>
          <p:cNvPr id="3" name="Right Bracket 2"/>
          <p:cNvSpPr/>
          <p:nvPr/>
        </p:nvSpPr>
        <p:spPr>
          <a:xfrm>
            <a:off x="5105400" y="838200"/>
            <a:ext cx="533400" cy="518160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886510" y="990600"/>
            <a:ext cx="615553" cy="5029200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Levels Of organizational Culture</a:t>
            </a:r>
          </a:p>
        </p:txBody>
      </p:sp>
    </p:spTree>
    <p:extLst>
      <p:ext uri="{BB962C8B-B14F-4D97-AF65-F5344CB8AC3E}">
        <p14:creationId xmlns:p14="http://schemas.microsoft.com/office/powerpoint/2010/main" val="819657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2658" y="30033"/>
            <a:ext cx="7886700" cy="678088"/>
          </a:xfrm>
        </p:spPr>
        <p:txBody>
          <a:bodyPr>
            <a:normAutofit fontScale="90000"/>
          </a:bodyPr>
          <a:lstStyle/>
          <a:p>
            <a:r>
              <a:rPr lang="en-US" dirty="0"/>
              <a:t>Cultural Artifacts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658" y="708120"/>
            <a:ext cx="5756942" cy="408454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Personal Enactment: </a:t>
            </a:r>
            <a:r>
              <a:rPr lang="en-CA" dirty="0"/>
              <a:t>What people do</a:t>
            </a:r>
            <a:endParaRPr lang="en-US" dirty="0"/>
          </a:p>
          <a:p>
            <a:r>
              <a:rPr lang="en-US" b="1" dirty="0"/>
              <a:t>Ceremonies And Rites: </a:t>
            </a:r>
            <a:r>
              <a:rPr lang="en-CA" dirty="0"/>
              <a:t>Activities noting important occasions</a:t>
            </a:r>
            <a:endParaRPr lang="en-US" dirty="0"/>
          </a:p>
          <a:p>
            <a:r>
              <a:rPr lang="en-US" b="1" dirty="0"/>
              <a:t>Stories</a:t>
            </a:r>
            <a:r>
              <a:rPr lang="en-US" dirty="0"/>
              <a:t>: </a:t>
            </a:r>
            <a:r>
              <a:rPr lang="en-CA" dirty="0"/>
              <a:t>What is retold</a:t>
            </a:r>
            <a:endParaRPr lang="en-US" dirty="0"/>
          </a:p>
          <a:p>
            <a:r>
              <a:rPr lang="en-US" b="1" dirty="0"/>
              <a:t>Rituals</a:t>
            </a:r>
            <a:r>
              <a:rPr lang="en-US" dirty="0"/>
              <a:t>: </a:t>
            </a:r>
            <a:r>
              <a:rPr lang="en-CA" dirty="0"/>
              <a:t>Repetitive  practices</a:t>
            </a:r>
            <a:endParaRPr lang="en-US" dirty="0"/>
          </a:p>
          <a:p>
            <a:r>
              <a:rPr lang="en-US" b="1" dirty="0"/>
              <a:t>Symbols: </a:t>
            </a:r>
            <a:r>
              <a:rPr lang="en-CA" dirty="0"/>
              <a:t>Unspoken messages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315" y="5051345"/>
            <a:ext cx="2514600" cy="116595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850" y="4792662"/>
            <a:ext cx="2571750" cy="1928813"/>
          </a:xfrm>
          <a:prstGeom prst="rect">
            <a:avLst/>
          </a:prstGeom>
        </p:spPr>
      </p:pic>
      <p:pic>
        <p:nvPicPr>
          <p:cNvPr id="2050" name="Picture 2" descr="Image result for nike head office">
            <a:extLst>
              <a:ext uri="{FF2B5EF4-FFF2-40B4-BE49-F238E27FC236}">
                <a16:creationId xmlns:a16="http://schemas.microsoft.com/office/drawing/2014/main" id="{929154FD-CDED-8D4F-A099-D73F0B0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51" y="959302"/>
            <a:ext cx="3511364" cy="234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walt disney world">
            <a:extLst>
              <a:ext uri="{FF2B5EF4-FFF2-40B4-BE49-F238E27FC236}">
                <a16:creationId xmlns:a16="http://schemas.microsoft.com/office/drawing/2014/main" id="{DE15473E-3842-B941-94B6-615B5543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90" y="3461403"/>
            <a:ext cx="32099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47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21CF96-1606-7741-B19E-1C7111F2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Values and Organizational Culture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8CE9B6-95CF-2544-8FBF-20E36BB0F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Values</a:t>
            </a:r>
          </a:p>
          <a:p>
            <a:pPr lvl="1"/>
            <a:r>
              <a:rPr lang="en-US" dirty="0"/>
              <a:t>Family</a:t>
            </a:r>
          </a:p>
          <a:p>
            <a:pPr lvl="1"/>
            <a:r>
              <a:rPr lang="en-US" dirty="0"/>
              <a:t>Regional</a:t>
            </a:r>
          </a:p>
          <a:p>
            <a:pPr lvl="1"/>
            <a:r>
              <a:rPr lang="en-US" dirty="0"/>
              <a:t>National</a:t>
            </a:r>
          </a:p>
          <a:p>
            <a:pPr lvl="1"/>
            <a:r>
              <a:rPr lang="en-US" dirty="0"/>
              <a:t>Professional </a:t>
            </a:r>
          </a:p>
          <a:p>
            <a:r>
              <a:rPr lang="en-US" dirty="0"/>
              <a:t>Competing Values Framework (CVF): Two basic dimensions of culture :</a:t>
            </a:r>
          </a:p>
          <a:p>
            <a:pPr lvl="1"/>
            <a:r>
              <a:rPr lang="en-US" dirty="0"/>
              <a:t>Predictability versus adaptability.</a:t>
            </a:r>
            <a:endParaRPr lang="en-CA" dirty="0"/>
          </a:p>
          <a:p>
            <a:pPr lvl="1"/>
            <a:r>
              <a:rPr lang="en-US" dirty="0"/>
              <a:t>External versus internal focus.</a:t>
            </a:r>
            <a:endParaRPr lang="en-CA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314FAA-B732-E94D-9943-22C26376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18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0" y="4376143"/>
            <a:ext cx="3605213" cy="1107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Slide Number Placeholder 3"/>
          <p:cNvSpPr>
            <a:spLocks noGrp="1"/>
          </p:cNvSpPr>
          <p:nvPr>
            <p:ph type="sldNum" sz="quarter" idx="14"/>
          </p:nvPr>
        </p:nvSpPr>
        <p:spPr>
          <a:noFill/>
        </p:spPr>
        <p:txBody>
          <a:bodyPr/>
          <a:lstStyle/>
          <a:p>
            <a:r>
              <a:rPr lang="en-US">
                <a:cs typeface="Arial" charset="0"/>
              </a:rPr>
              <a:t>16-</a:t>
            </a:r>
            <a:fld id="{0840488F-DCA8-46B2-9A66-7AFAB62E1100}" type="slidenum">
              <a:rPr lang="en-US" smtClean="0">
                <a:cs typeface="Arial" charset="0"/>
              </a:rPr>
              <a:pPr/>
              <a:t>9</a:t>
            </a:fld>
            <a:endParaRPr lang="en-US">
              <a:cs typeface="Arial" charset="0"/>
            </a:endParaRPr>
          </a:p>
        </p:txBody>
      </p:sp>
      <p:sp>
        <p:nvSpPr>
          <p:cNvPr id="3277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57200" y="196743"/>
            <a:ext cx="8686800" cy="9144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Functions of Organizational Culture</a:t>
            </a:r>
            <a:endParaRPr lang="en-CA" sz="4000" b="1" dirty="0">
              <a:solidFill>
                <a:schemeClr val="tx1"/>
              </a:solidFill>
            </a:endParaRPr>
          </a:p>
        </p:txBody>
      </p:sp>
      <p:sp>
        <p:nvSpPr>
          <p:cNvPr id="32774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800" dirty="0"/>
              <a:t>Culture provides a sense of identity to members and increases their commitment to the organization</a:t>
            </a:r>
          </a:p>
          <a:p>
            <a:r>
              <a:rPr lang="en-US" sz="2800" dirty="0"/>
              <a:t>Culture allows employees to interpret meaning of organizational events</a:t>
            </a:r>
          </a:p>
          <a:p>
            <a:endParaRPr lang="en-CA" dirty="0"/>
          </a:p>
        </p:txBody>
      </p:sp>
      <p:sp>
        <p:nvSpPr>
          <p:cNvPr id="32775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800" dirty="0"/>
              <a:t>Culture reinforces the values in the organization</a:t>
            </a:r>
          </a:p>
          <a:p>
            <a:r>
              <a:rPr lang="en-US" sz="2800" dirty="0"/>
              <a:t>Culture serves as a control mechanism for shaping behavior</a:t>
            </a:r>
          </a:p>
          <a:p>
            <a:endParaRPr lang="en-US" sz="2800" dirty="0"/>
          </a:p>
          <a:p>
            <a:endParaRPr lang="en-CA" sz="2400" dirty="0"/>
          </a:p>
          <a:p>
            <a:endParaRPr lang="en-CA" dirty="0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 rot="-970918">
            <a:off x="6018610" y="5138520"/>
            <a:ext cx="2197894" cy="196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675" dirty="0"/>
              <a:t>Photo courtesy of The Great Little Box Company</a:t>
            </a:r>
          </a:p>
        </p:txBody>
      </p:sp>
    </p:spTree>
    <p:extLst>
      <p:ext uri="{BB962C8B-B14F-4D97-AF65-F5344CB8AC3E}">
        <p14:creationId xmlns:p14="http://schemas.microsoft.com/office/powerpoint/2010/main" val="35350540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.3.0.3294"/>
  <p:tag name="PPTVERSION" val="15"/>
  <p:tag name="TPOS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14080</TotalTime>
  <Words>1524</Words>
  <Application>Microsoft Macintosh PowerPoint</Application>
  <PresentationFormat>On-screen Show (4:3)</PresentationFormat>
  <Paragraphs>272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ＭＳ Ｐゴシック</vt:lpstr>
      <vt:lpstr>新細明體</vt:lpstr>
      <vt:lpstr>Arial</vt:lpstr>
      <vt:lpstr>Calibri</vt:lpstr>
      <vt:lpstr>Times New Roman</vt:lpstr>
      <vt:lpstr>Verdana</vt:lpstr>
      <vt:lpstr>Office Theme</vt:lpstr>
      <vt:lpstr>Custom Design</vt:lpstr>
      <vt:lpstr>PowerPoint Presentation</vt:lpstr>
      <vt:lpstr>Learning Outcomes</vt:lpstr>
      <vt:lpstr>Organizational (Corporate) Culture</vt:lpstr>
      <vt:lpstr>Understanding Organizational Culture</vt:lpstr>
      <vt:lpstr>Categories of Culture Elements</vt:lpstr>
      <vt:lpstr>PowerPoint Presentation</vt:lpstr>
      <vt:lpstr>Cultural Artifacts</vt:lpstr>
      <vt:lpstr>Values and Organizational Culture </vt:lpstr>
      <vt:lpstr>PowerPoint Presentation</vt:lpstr>
      <vt:lpstr>Sustainable and Conventional Approaches to Culture</vt:lpstr>
      <vt:lpstr>Origins of Culture</vt:lpstr>
      <vt:lpstr>Function of Founders</vt:lpstr>
      <vt:lpstr>Subculture </vt:lpstr>
      <vt:lpstr>How to Maintain an Organizational Culture</vt:lpstr>
      <vt:lpstr>Organizational Structure</vt:lpstr>
      <vt:lpstr>Learning Objectives</vt:lpstr>
      <vt:lpstr>Organizational Structure</vt:lpstr>
      <vt:lpstr>Four Fundamentals of Organizational Structure   </vt:lpstr>
      <vt:lpstr>PowerPoint Presentation</vt:lpstr>
      <vt:lpstr>Four Types of Departmentalization</vt:lpstr>
      <vt:lpstr>PowerPoint Presentation</vt:lpstr>
      <vt:lpstr>Examples of Divisional Structures</vt:lpstr>
      <vt:lpstr>Hybrid Structure</vt:lpstr>
      <vt:lpstr>Matrix Structure</vt:lpstr>
      <vt:lpstr>Contextual Variables Affecting Organizational Structure</vt:lpstr>
      <vt:lpstr>Structural Design Concepts</vt:lpstr>
      <vt:lpstr>PowerPoint Presentation</vt:lpstr>
      <vt:lpstr>Key Terms</vt:lpstr>
      <vt:lpstr>Key Terms</vt:lpstr>
      <vt:lpstr>Key Terms</vt:lpstr>
      <vt:lpstr>Next Week</vt:lpstr>
    </vt:vector>
  </TitlesOfParts>
  <Company>McGill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Beaupre, Mr</dc:creator>
  <cp:lastModifiedBy>Microsoft Office User</cp:lastModifiedBy>
  <cp:revision>442</cp:revision>
  <cp:lastPrinted>2019-03-08T21:23:34Z</cp:lastPrinted>
  <dcterms:created xsi:type="dcterms:W3CDTF">2011-06-13T20:59:31Z</dcterms:created>
  <dcterms:modified xsi:type="dcterms:W3CDTF">2019-03-08T21:40:19Z</dcterms:modified>
</cp:coreProperties>
</file>